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256" r:id="rId2"/>
    <p:sldId id="522" r:id="rId3"/>
    <p:sldId id="538" r:id="rId4"/>
    <p:sldId id="512" r:id="rId5"/>
    <p:sldId id="518" r:id="rId6"/>
    <p:sldId id="527" r:id="rId7"/>
    <p:sldId id="528" r:id="rId8"/>
    <p:sldId id="529" r:id="rId9"/>
    <p:sldId id="530" r:id="rId10"/>
    <p:sldId id="531" r:id="rId11"/>
    <p:sldId id="532" r:id="rId12"/>
    <p:sldId id="533" r:id="rId13"/>
    <p:sldId id="490" r:id="rId14"/>
    <p:sldId id="484" r:id="rId15"/>
    <p:sldId id="486" r:id="rId16"/>
    <p:sldId id="487" r:id="rId17"/>
    <p:sldId id="489" r:id="rId18"/>
    <p:sldId id="492" r:id="rId19"/>
    <p:sldId id="357" r:id="rId20"/>
    <p:sldId id="362" r:id="rId21"/>
    <p:sldId id="460" r:id="rId22"/>
    <p:sldId id="363" r:id="rId23"/>
    <p:sldId id="467" r:id="rId24"/>
    <p:sldId id="519" r:id="rId25"/>
    <p:sldId id="372" r:id="rId26"/>
    <p:sldId id="374" r:id="rId27"/>
    <p:sldId id="420" r:id="rId28"/>
    <p:sldId id="417" r:id="rId29"/>
    <p:sldId id="416" r:id="rId30"/>
    <p:sldId id="507" r:id="rId31"/>
    <p:sldId id="520" r:id="rId32"/>
    <p:sldId id="379" r:id="rId33"/>
    <p:sldId id="418" r:id="rId34"/>
    <p:sldId id="441" r:id="rId35"/>
    <p:sldId id="440" r:id="rId36"/>
    <p:sldId id="513" r:id="rId37"/>
    <p:sldId id="447" r:id="rId38"/>
    <p:sldId id="448" r:id="rId39"/>
    <p:sldId id="449" r:id="rId40"/>
    <p:sldId id="495" r:id="rId41"/>
    <p:sldId id="497" r:id="rId42"/>
    <p:sldId id="496" r:id="rId43"/>
    <p:sldId id="500" r:id="rId44"/>
    <p:sldId id="493" r:id="rId45"/>
    <p:sldId id="444" r:id="rId46"/>
    <p:sldId id="481" r:id="rId47"/>
    <p:sldId id="443" r:id="rId48"/>
    <p:sldId id="474" r:id="rId49"/>
    <p:sldId id="521" r:id="rId50"/>
    <p:sldId id="433" r:id="rId51"/>
    <p:sldId id="494" r:id="rId52"/>
    <p:sldId id="535" r:id="rId53"/>
    <p:sldId id="537" r:id="rId54"/>
    <p:sldId id="524" r:id="rId55"/>
    <p:sldId id="525" r:id="rId56"/>
    <p:sldId id="435" r:id="rId57"/>
    <p:sldId id="483" r:id="rId58"/>
    <p:sldId id="526" r:id="rId59"/>
    <p:sldId id="459" r:id="rId60"/>
    <p:sldId id="423" r:id="rId61"/>
    <p:sldId id="390" r:id="rId62"/>
    <p:sldId id="410" r:id="rId63"/>
    <p:sldId id="411" r:id="rId64"/>
    <p:sldId id="409" r:id="rId65"/>
    <p:sldId id="398" r:id="rId66"/>
    <p:sldId id="399" r:id="rId67"/>
    <p:sldId id="539" r:id="rId68"/>
    <p:sldId id="477" r:id="rId69"/>
    <p:sldId id="402" r:id="rId70"/>
    <p:sldId id="514" r:id="rId71"/>
    <p:sldId id="405" r:id="rId72"/>
    <p:sldId id="516" r:id="rId73"/>
    <p:sldId id="476" r:id="rId74"/>
    <p:sldId id="458" r:id="rId75"/>
    <p:sldId id="478" r:id="rId76"/>
    <p:sldId id="413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F00"/>
    <a:srgbClr val="941000"/>
    <a:srgbClr val="009293"/>
    <a:srgbClr val="941505"/>
    <a:srgbClr val="FF7F7F"/>
    <a:srgbClr val="8897A8"/>
    <a:srgbClr val="FF7C8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 autoAdjust="0"/>
    <p:restoredTop sz="74353" autoAdjust="0"/>
  </p:normalViewPr>
  <p:slideViewPr>
    <p:cSldViewPr snapToGrid="0">
      <p:cViewPr>
        <p:scale>
          <a:sx n="75" d="100"/>
          <a:sy n="75" d="100"/>
        </p:scale>
        <p:origin x="9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71DE99-43D7-4131-94C9-061875036EDA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07C0CFA-7AFE-4773-A269-DEF0E1B7D15D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4A9F857-548A-4194-8C3D-B44FC032327C}" type="parTrans" cxnId="{F19D2723-95BD-4025-8A59-A15FDAC5372B}">
      <dgm:prSet/>
      <dgm:spPr/>
      <dgm:t>
        <a:bodyPr/>
        <a:lstStyle/>
        <a:p>
          <a:endParaRPr lang="en-US"/>
        </a:p>
      </dgm:t>
    </dgm:pt>
    <dgm:pt modelId="{5C263DD7-B92C-4920-B4C9-2EA5BE44FF7C}" type="sibTrans" cxnId="{F19D2723-95BD-4025-8A59-A15FDAC5372B}">
      <dgm:prSet/>
      <dgm:spPr/>
      <dgm:t>
        <a:bodyPr/>
        <a:lstStyle/>
        <a:p>
          <a:endParaRPr lang="en-US"/>
        </a:p>
      </dgm:t>
    </dgm:pt>
    <dgm:pt modelId="{346B3320-D28B-4B13-8FF6-DA5EB8AB6170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CB6EB04-8442-464F-A21E-4979A9DFD2DB}" type="parTrans" cxnId="{D7437547-CD7C-4338-81D9-BB496442091E}">
      <dgm:prSet/>
      <dgm:spPr/>
      <dgm:t>
        <a:bodyPr/>
        <a:lstStyle/>
        <a:p>
          <a:endParaRPr lang="en-US"/>
        </a:p>
      </dgm:t>
    </dgm:pt>
    <dgm:pt modelId="{F829FC15-86D0-4F62-B28E-D94BA03B15A2}" type="sibTrans" cxnId="{D7437547-CD7C-4338-81D9-BB496442091E}">
      <dgm:prSet/>
      <dgm:spPr/>
      <dgm:t>
        <a:bodyPr/>
        <a:lstStyle/>
        <a:p>
          <a:endParaRPr lang="en-US"/>
        </a:p>
      </dgm:t>
    </dgm:pt>
    <dgm:pt modelId="{8AD75F56-A007-4B9A-A0CB-6C1895DACC9A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7F925B6-AD6F-4399-827F-DE30FB9D0488}" type="parTrans" cxnId="{78F71C82-25A4-41DF-B233-3C59CF4086CC}">
      <dgm:prSet/>
      <dgm:spPr/>
      <dgm:t>
        <a:bodyPr/>
        <a:lstStyle/>
        <a:p>
          <a:endParaRPr lang="en-US"/>
        </a:p>
      </dgm:t>
    </dgm:pt>
    <dgm:pt modelId="{2A2CA6BE-CEBC-4EA4-ADCB-0E10CD7D1AFE}" type="sibTrans" cxnId="{78F71C82-25A4-41DF-B233-3C59CF4086CC}">
      <dgm:prSet/>
      <dgm:spPr/>
      <dgm:t>
        <a:bodyPr/>
        <a:lstStyle/>
        <a:p>
          <a:endParaRPr lang="en-US"/>
        </a:p>
      </dgm:t>
    </dgm:pt>
    <dgm:pt modelId="{9C39389A-D42C-42D9-852D-912C0C5E169C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C9573BB5-46B8-404B-AE00-F7D492A64F51}" type="parTrans" cxnId="{97A18219-8FE2-456C-BF05-27C6D64A0D40}">
      <dgm:prSet/>
      <dgm:spPr/>
      <dgm:t>
        <a:bodyPr/>
        <a:lstStyle/>
        <a:p>
          <a:endParaRPr lang="en-US"/>
        </a:p>
      </dgm:t>
    </dgm:pt>
    <dgm:pt modelId="{56520E5B-CC98-4BA3-A1F5-4742512735D8}" type="sibTrans" cxnId="{97A18219-8FE2-456C-BF05-27C6D64A0D40}">
      <dgm:prSet/>
      <dgm:spPr/>
      <dgm:t>
        <a:bodyPr/>
        <a:lstStyle/>
        <a:p>
          <a:endParaRPr lang="en-US"/>
        </a:p>
      </dgm:t>
    </dgm:pt>
    <dgm:pt modelId="{EEE01AE8-5EBC-45B8-AB07-372F9ADCD813}">
      <dgm:prSet phldrT="[Text]"/>
      <dgm:spPr/>
      <dgm:t>
        <a:bodyPr/>
        <a:lstStyle/>
        <a:p>
          <a:endParaRPr lang="en-US" dirty="0"/>
        </a:p>
      </dgm:t>
    </dgm:pt>
    <dgm:pt modelId="{EA095A62-1F89-4597-A437-65A804FC4E1C}" type="parTrans" cxnId="{62BB6B39-8135-4E68-A56C-4E92937AE7B7}">
      <dgm:prSet/>
      <dgm:spPr/>
      <dgm:t>
        <a:bodyPr/>
        <a:lstStyle/>
        <a:p>
          <a:endParaRPr lang="en-US"/>
        </a:p>
      </dgm:t>
    </dgm:pt>
    <dgm:pt modelId="{A0A0167C-B7AF-4F6F-8C2C-26496BE1EAA6}" type="sibTrans" cxnId="{62BB6B39-8135-4E68-A56C-4E92937AE7B7}">
      <dgm:prSet/>
      <dgm:spPr/>
      <dgm:t>
        <a:bodyPr/>
        <a:lstStyle/>
        <a:p>
          <a:endParaRPr lang="en-US"/>
        </a:p>
      </dgm:t>
    </dgm:pt>
    <dgm:pt modelId="{253EB17F-3B6D-4337-B6A3-B43BCDBDE358}">
      <dgm:prSet phldrT="[Text]"/>
      <dgm:spPr/>
      <dgm:t>
        <a:bodyPr/>
        <a:lstStyle/>
        <a:p>
          <a:endParaRPr lang="en-US" dirty="0"/>
        </a:p>
      </dgm:t>
    </dgm:pt>
    <dgm:pt modelId="{C90CCE2C-3D03-4DF1-A109-1E1864A4B0B7}" type="parTrans" cxnId="{E0568993-8637-4203-AC8D-2ED529B5A316}">
      <dgm:prSet/>
      <dgm:spPr/>
      <dgm:t>
        <a:bodyPr/>
        <a:lstStyle/>
        <a:p>
          <a:endParaRPr lang="en-US"/>
        </a:p>
      </dgm:t>
    </dgm:pt>
    <dgm:pt modelId="{FA810959-2399-418F-BAC3-94A1748B11C5}" type="sibTrans" cxnId="{E0568993-8637-4203-AC8D-2ED529B5A316}">
      <dgm:prSet/>
      <dgm:spPr/>
      <dgm:t>
        <a:bodyPr/>
        <a:lstStyle/>
        <a:p>
          <a:endParaRPr lang="en-US"/>
        </a:p>
      </dgm:t>
    </dgm:pt>
    <dgm:pt modelId="{A8080050-321A-4585-894C-481EEF5FB193}">
      <dgm:prSet phldrT="[Text]"/>
      <dgm:spPr/>
      <dgm:t>
        <a:bodyPr/>
        <a:lstStyle/>
        <a:p>
          <a:endParaRPr lang="en-US" dirty="0"/>
        </a:p>
      </dgm:t>
    </dgm:pt>
    <dgm:pt modelId="{DEC29E35-6C25-484A-A5C0-A3374A2007F5}" type="parTrans" cxnId="{190E44EA-AD28-47FD-A8E1-53DF53E884F8}">
      <dgm:prSet/>
      <dgm:spPr/>
      <dgm:t>
        <a:bodyPr/>
        <a:lstStyle/>
        <a:p>
          <a:endParaRPr lang="en-US"/>
        </a:p>
      </dgm:t>
    </dgm:pt>
    <dgm:pt modelId="{BC6CAA6D-6AC4-4F5B-9878-CA232D6B2E5A}" type="sibTrans" cxnId="{190E44EA-AD28-47FD-A8E1-53DF53E884F8}">
      <dgm:prSet/>
      <dgm:spPr/>
      <dgm:t>
        <a:bodyPr/>
        <a:lstStyle/>
        <a:p>
          <a:endParaRPr lang="en-US"/>
        </a:p>
      </dgm:t>
    </dgm:pt>
    <dgm:pt modelId="{47145A2B-2DFF-45E6-9804-56C01CE2B8A9}" type="pres">
      <dgm:prSet presAssocID="{F571DE99-43D7-4131-94C9-061875036EDA}" presName="compositeShape" presStyleCnt="0">
        <dgm:presLayoutVars>
          <dgm:chMax val="7"/>
          <dgm:dir/>
          <dgm:resizeHandles val="exact"/>
        </dgm:presLayoutVars>
      </dgm:prSet>
      <dgm:spPr/>
    </dgm:pt>
    <dgm:pt modelId="{2952DD4A-607A-4FBD-BF27-D760D5B90E41}" type="pres">
      <dgm:prSet presAssocID="{D07C0CFA-7AFE-4773-A269-DEF0E1B7D15D}" presName="circ1" presStyleLbl="vennNode1" presStyleIdx="0" presStyleCnt="7" custLinFactNeighborX="51020" custLinFactNeighborY="-22189"/>
      <dgm:spPr>
        <a:solidFill>
          <a:schemeClr val="tx2">
            <a:lumMod val="75000"/>
            <a:alpha val="50000"/>
          </a:schemeClr>
        </a:solidFill>
      </dgm:spPr>
    </dgm:pt>
    <dgm:pt modelId="{B2F4A233-7225-42A9-B2EF-12A1DC009354}" type="pres">
      <dgm:prSet presAssocID="{D07C0CFA-7AFE-4773-A269-DEF0E1B7D15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B302B2E-9473-4825-9B6F-F73F8CF2B921}" type="pres">
      <dgm:prSet presAssocID="{346B3320-D28B-4B13-8FF6-DA5EB8AB6170}" presName="circ2" presStyleLbl="vennNode1" presStyleIdx="1" presStyleCnt="7" custLinFactNeighborX="-14302" custLinFactNeighborY="23685"/>
      <dgm:spPr>
        <a:solidFill>
          <a:srgbClr val="FF0000">
            <a:alpha val="50000"/>
          </a:srgbClr>
        </a:solidFill>
      </dgm:spPr>
    </dgm:pt>
    <dgm:pt modelId="{A055949D-CE4B-49BA-AA42-A7859494994A}" type="pres">
      <dgm:prSet presAssocID="{346B3320-D28B-4B13-8FF6-DA5EB8AB617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71C1EFF-265C-4BEC-A3EA-19B9A7439D61}" type="pres">
      <dgm:prSet presAssocID="{8AD75F56-A007-4B9A-A0CB-6C1895DACC9A}" presName="circ3" presStyleLbl="vennNode1" presStyleIdx="2" presStyleCnt="7" custLinFactNeighborX="54232" custLinFactNeighborY="-1430"/>
      <dgm:spPr>
        <a:solidFill>
          <a:schemeClr val="tx2">
            <a:lumMod val="75000"/>
            <a:alpha val="50000"/>
          </a:schemeClr>
        </a:solidFill>
      </dgm:spPr>
    </dgm:pt>
    <dgm:pt modelId="{1FF0F275-5411-4E32-9DC2-0886817631D2}" type="pres">
      <dgm:prSet presAssocID="{8AD75F56-A007-4B9A-A0CB-6C1895DACC9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E977332-AE38-4DF6-99A3-26DD71FD8388}" type="pres">
      <dgm:prSet presAssocID="{9C39389A-D42C-42D9-852D-912C0C5E169C}" presName="circ4" presStyleLbl="vennNode1" presStyleIdx="3" presStyleCnt="7" custLinFactNeighborX="30407" custLinFactNeighborY="39890"/>
      <dgm:spPr>
        <a:solidFill>
          <a:schemeClr val="tx2">
            <a:lumMod val="75000"/>
            <a:alpha val="50000"/>
          </a:schemeClr>
        </a:solidFill>
      </dgm:spPr>
    </dgm:pt>
    <dgm:pt modelId="{C86F1259-B9B5-49DC-9269-E35D957BB782}" type="pres">
      <dgm:prSet presAssocID="{9C39389A-D42C-42D9-852D-912C0C5E169C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DA1B9D43-078A-4FEB-A775-8CB923477C52}" type="pres">
      <dgm:prSet presAssocID="{EEE01AE8-5EBC-45B8-AB07-372F9ADCD813}" presName="circ5" presStyleLbl="vennNode1" presStyleIdx="4" presStyleCnt="7" custLinFactNeighborX="-14337" custLinFactNeighborY="36150"/>
      <dgm:spPr>
        <a:solidFill>
          <a:schemeClr val="tx2">
            <a:lumMod val="75000"/>
            <a:alpha val="50000"/>
          </a:schemeClr>
        </a:solidFill>
      </dgm:spPr>
    </dgm:pt>
    <dgm:pt modelId="{B697EE5A-7BB9-414D-BFBB-290E40471021}" type="pres">
      <dgm:prSet presAssocID="{EEE01AE8-5EBC-45B8-AB07-372F9ADCD813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241552C7-9215-42C0-A385-0EBF393EA26E}" type="pres">
      <dgm:prSet presAssocID="{253EB17F-3B6D-4337-B6A3-B43BCDBDE358}" presName="circ6" presStyleLbl="vennNode1" presStyleIdx="5" presStyleCnt="7" custLinFactNeighborX="-28051" custLinFactNeighborY="-9972"/>
      <dgm:spPr>
        <a:solidFill>
          <a:schemeClr val="tx2">
            <a:lumMod val="75000"/>
            <a:alpha val="50000"/>
          </a:schemeClr>
        </a:solidFill>
      </dgm:spPr>
    </dgm:pt>
    <dgm:pt modelId="{8D68EBE7-1292-4C75-9A09-5B1EE2AAA8DD}" type="pres">
      <dgm:prSet presAssocID="{253EB17F-3B6D-4337-B6A3-B43BCDBDE358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7739F00-3D24-4BD2-8D79-4FCFC38A7164}" type="pres">
      <dgm:prSet presAssocID="{A8080050-321A-4585-894C-481EEF5FB193}" presName="circ7" presStyleLbl="vennNode1" presStyleIdx="6" presStyleCnt="7" custLinFactNeighborX="-649" custLinFactNeighborY="-38872"/>
      <dgm:spPr>
        <a:solidFill>
          <a:schemeClr val="tx2">
            <a:lumMod val="75000"/>
            <a:alpha val="50000"/>
          </a:schemeClr>
        </a:solidFill>
      </dgm:spPr>
    </dgm:pt>
    <dgm:pt modelId="{FB4F5FBE-1F9F-4001-A720-9AC92CDBDAF7}" type="pres">
      <dgm:prSet presAssocID="{A8080050-321A-4585-894C-481EEF5FB193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7A18219-8FE2-456C-BF05-27C6D64A0D40}" srcId="{F571DE99-43D7-4131-94C9-061875036EDA}" destId="{9C39389A-D42C-42D9-852D-912C0C5E169C}" srcOrd="3" destOrd="0" parTransId="{C9573BB5-46B8-404B-AE00-F7D492A64F51}" sibTransId="{56520E5B-CC98-4BA3-A1F5-4742512735D8}"/>
    <dgm:cxn modelId="{5500C61C-A77B-46DF-AED8-0A5D5073A388}" type="presOf" srcId="{EEE01AE8-5EBC-45B8-AB07-372F9ADCD813}" destId="{B697EE5A-7BB9-414D-BFBB-290E40471021}" srcOrd="0" destOrd="0" presId="urn:microsoft.com/office/officeart/2005/8/layout/venn1"/>
    <dgm:cxn modelId="{A58B2C1E-A0EF-4DBC-9032-4B8757DE8B3D}" type="presOf" srcId="{346B3320-D28B-4B13-8FF6-DA5EB8AB6170}" destId="{A055949D-CE4B-49BA-AA42-A7859494994A}" srcOrd="0" destOrd="0" presId="urn:microsoft.com/office/officeart/2005/8/layout/venn1"/>
    <dgm:cxn modelId="{F19D2723-95BD-4025-8A59-A15FDAC5372B}" srcId="{F571DE99-43D7-4131-94C9-061875036EDA}" destId="{D07C0CFA-7AFE-4773-A269-DEF0E1B7D15D}" srcOrd="0" destOrd="0" parTransId="{54A9F857-548A-4194-8C3D-B44FC032327C}" sibTransId="{5C263DD7-B92C-4920-B4C9-2EA5BE44FF7C}"/>
    <dgm:cxn modelId="{62BB6B39-8135-4E68-A56C-4E92937AE7B7}" srcId="{F571DE99-43D7-4131-94C9-061875036EDA}" destId="{EEE01AE8-5EBC-45B8-AB07-372F9ADCD813}" srcOrd="4" destOrd="0" parTransId="{EA095A62-1F89-4597-A437-65A804FC4E1C}" sibTransId="{A0A0167C-B7AF-4F6F-8C2C-26496BE1EAA6}"/>
    <dgm:cxn modelId="{07C3B45C-B17F-4238-92FC-863C9D5150CE}" type="presOf" srcId="{A8080050-321A-4585-894C-481EEF5FB193}" destId="{FB4F5FBE-1F9F-4001-A720-9AC92CDBDAF7}" srcOrd="0" destOrd="0" presId="urn:microsoft.com/office/officeart/2005/8/layout/venn1"/>
    <dgm:cxn modelId="{D7437547-CD7C-4338-81D9-BB496442091E}" srcId="{F571DE99-43D7-4131-94C9-061875036EDA}" destId="{346B3320-D28B-4B13-8FF6-DA5EB8AB6170}" srcOrd="1" destOrd="0" parTransId="{2CB6EB04-8442-464F-A21E-4979A9DFD2DB}" sibTransId="{F829FC15-86D0-4F62-B28E-D94BA03B15A2}"/>
    <dgm:cxn modelId="{78F71C82-25A4-41DF-B233-3C59CF4086CC}" srcId="{F571DE99-43D7-4131-94C9-061875036EDA}" destId="{8AD75F56-A007-4B9A-A0CB-6C1895DACC9A}" srcOrd="2" destOrd="0" parTransId="{A7F925B6-AD6F-4399-827F-DE30FB9D0488}" sibTransId="{2A2CA6BE-CEBC-4EA4-ADCB-0E10CD7D1AFE}"/>
    <dgm:cxn modelId="{A79C0C91-6D55-446E-ACC8-5A81600B2673}" type="presOf" srcId="{F571DE99-43D7-4131-94C9-061875036EDA}" destId="{47145A2B-2DFF-45E6-9804-56C01CE2B8A9}" srcOrd="0" destOrd="0" presId="urn:microsoft.com/office/officeart/2005/8/layout/venn1"/>
    <dgm:cxn modelId="{E0568993-8637-4203-AC8D-2ED529B5A316}" srcId="{F571DE99-43D7-4131-94C9-061875036EDA}" destId="{253EB17F-3B6D-4337-B6A3-B43BCDBDE358}" srcOrd="5" destOrd="0" parTransId="{C90CCE2C-3D03-4DF1-A109-1E1864A4B0B7}" sibTransId="{FA810959-2399-418F-BAC3-94A1748B11C5}"/>
    <dgm:cxn modelId="{E3E3A4A5-01DA-4232-8DCE-B9B4B905F97B}" type="presOf" srcId="{253EB17F-3B6D-4337-B6A3-B43BCDBDE358}" destId="{8D68EBE7-1292-4C75-9A09-5B1EE2AAA8DD}" srcOrd="0" destOrd="0" presId="urn:microsoft.com/office/officeart/2005/8/layout/venn1"/>
    <dgm:cxn modelId="{B6E3AEC9-F976-416D-B55B-4FFB6726E87C}" type="presOf" srcId="{9C39389A-D42C-42D9-852D-912C0C5E169C}" destId="{C86F1259-B9B5-49DC-9269-E35D957BB782}" srcOrd="0" destOrd="0" presId="urn:microsoft.com/office/officeart/2005/8/layout/venn1"/>
    <dgm:cxn modelId="{433711CC-AB96-4510-88A7-7700B63C801A}" type="presOf" srcId="{8AD75F56-A007-4B9A-A0CB-6C1895DACC9A}" destId="{1FF0F275-5411-4E32-9DC2-0886817631D2}" srcOrd="0" destOrd="0" presId="urn:microsoft.com/office/officeart/2005/8/layout/venn1"/>
    <dgm:cxn modelId="{190E44EA-AD28-47FD-A8E1-53DF53E884F8}" srcId="{F571DE99-43D7-4131-94C9-061875036EDA}" destId="{A8080050-321A-4585-894C-481EEF5FB193}" srcOrd="6" destOrd="0" parTransId="{DEC29E35-6C25-484A-A5C0-A3374A2007F5}" sibTransId="{BC6CAA6D-6AC4-4F5B-9878-CA232D6B2E5A}"/>
    <dgm:cxn modelId="{B1C1C7FC-7B5B-443B-A5F1-6363E45B6516}" type="presOf" srcId="{D07C0CFA-7AFE-4773-A269-DEF0E1B7D15D}" destId="{B2F4A233-7225-42A9-B2EF-12A1DC009354}" srcOrd="0" destOrd="0" presId="urn:microsoft.com/office/officeart/2005/8/layout/venn1"/>
    <dgm:cxn modelId="{98BC88A9-91CB-4308-BA7F-D1722AB860A4}" type="presParOf" srcId="{47145A2B-2DFF-45E6-9804-56C01CE2B8A9}" destId="{2952DD4A-607A-4FBD-BF27-D760D5B90E41}" srcOrd="0" destOrd="0" presId="urn:microsoft.com/office/officeart/2005/8/layout/venn1"/>
    <dgm:cxn modelId="{4107730F-50C2-40F2-B623-97C113D3A9DE}" type="presParOf" srcId="{47145A2B-2DFF-45E6-9804-56C01CE2B8A9}" destId="{B2F4A233-7225-42A9-B2EF-12A1DC009354}" srcOrd="1" destOrd="0" presId="urn:microsoft.com/office/officeart/2005/8/layout/venn1"/>
    <dgm:cxn modelId="{BC4C834D-8E6E-4E8C-A5A9-8636F67CCBA2}" type="presParOf" srcId="{47145A2B-2DFF-45E6-9804-56C01CE2B8A9}" destId="{2B302B2E-9473-4825-9B6F-F73F8CF2B921}" srcOrd="2" destOrd="0" presId="urn:microsoft.com/office/officeart/2005/8/layout/venn1"/>
    <dgm:cxn modelId="{0DF183C4-5759-4668-91FE-5B22CAD3039A}" type="presParOf" srcId="{47145A2B-2DFF-45E6-9804-56C01CE2B8A9}" destId="{A055949D-CE4B-49BA-AA42-A7859494994A}" srcOrd="3" destOrd="0" presId="urn:microsoft.com/office/officeart/2005/8/layout/venn1"/>
    <dgm:cxn modelId="{97FF9F00-01DE-4356-8E21-DDD92FFBAB5F}" type="presParOf" srcId="{47145A2B-2DFF-45E6-9804-56C01CE2B8A9}" destId="{671C1EFF-265C-4BEC-A3EA-19B9A7439D61}" srcOrd="4" destOrd="0" presId="urn:microsoft.com/office/officeart/2005/8/layout/venn1"/>
    <dgm:cxn modelId="{095A59D9-86A0-4617-A01C-2637B52685CB}" type="presParOf" srcId="{47145A2B-2DFF-45E6-9804-56C01CE2B8A9}" destId="{1FF0F275-5411-4E32-9DC2-0886817631D2}" srcOrd="5" destOrd="0" presId="urn:microsoft.com/office/officeart/2005/8/layout/venn1"/>
    <dgm:cxn modelId="{DC56076A-BF01-4251-9830-E77BEC978676}" type="presParOf" srcId="{47145A2B-2DFF-45E6-9804-56C01CE2B8A9}" destId="{FE977332-AE38-4DF6-99A3-26DD71FD8388}" srcOrd="6" destOrd="0" presId="urn:microsoft.com/office/officeart/2005/8/layout/venn1"/>
    <dgm:cxn modelId="{7B6A3CDF-5189-4305-8415-61D34F4833FE}" type="presParOf" srcId="{47145A2B-2DFF-45E6-9804-56C01CE2B8A9}" destId="{C86F1259-B9B5-49DC-9269-E35D957BB782}" srcOrd="7" destOrd="0" presId="urn:microsoft.com/office/officeart/2005/8/layout/venn1"/>
    <dgm:cxn modelId="{34BE8AD6-A9D4-424A-840C-04CE04B54758}" type="presParOf" srcId="{47145A2B-2DFF-45E6-9804-56C01CE2B8A9}" destId="{DA1B9D43-078A-4FEB-A775-8CB923477C52}" srcOrd="8" destOrd="0" presId="urn:microsoft.com/office/officeart/2005/8/layout/venn1"/>
    <dgm:cxn modelId="{F5888500-9FDD-4A10-94DC-61F749F36A26}" type="presParOf" srcId="{47145A2B-2DFF-45E6-9804-56C01CE2B8A9}" destId="{B697EE5A-7BB9-414D-BFBB-290E40471021}" srcOrd="9" destOrd="0" presId="urn:microsoft.com/office/officeart/2005/8/layout/venn1"/>
    <dgm:cxn modelId="{CF87EAE8-BF5D-4E2E-9EAC-5BA78B625EA5}" type="presParOf" srcId="{47145A2B-2DFF-45E6-9804-56C01CE2B8A9}" destId="{241552C7-9215-42C0-A385-0EBF393EA26E}" srcOrd="10" destOrd="0" presId="urn:microsoft.com/office/officeart/2005/8/layout/venn1"/>
    <dgm:cxn modelId="{B1F0AEC1-BCBD-4EF8-9031-A9F5A5A46924}" type="presParOf" srcId="{47145A2B-2DFF-45E6-9804-56C01CE2B8A9}" destId="{8D68EBE7-1292-4C75-9A09-5B1EE2AAA8DD}" srcOrd="11" destOrd="0" presId="urn:microsoft.com/office/officeart/2005/8/layout/venn1"/>
    <dgm:cxn modelId="{3AAEA541-7465-4AE5-BF1B-E1A21F6943DC}" type="presParOf" srcId="{47145A2B-2DFF-45E6-9804-56C01CE2B8A9}" destId="{97739F00-3D24-4BD2-8D79-4FCFC38A7164}" srcOrd="12" destOrd="0" presId="urn:microsoft.com/office/officeart/2005/8/layout/venn1"/>
    <dgm:cxn modelId="{892365CE-721F-401F-8230-4EB656772AC5}" type="presParOf" srcId="{47145A2B-2DFF-45E6-9804-56C01CE2B8A9}" destId="{FB4F5FBE-1F9F-4001-A720-9AC92CDBDAF7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AA86FF-ECE2-4618-9AB0-E38F54D5579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B79B9E3-882D-4AA3-A9D3-CC174B5CF190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sz="2800" b="1" dirty="0"/>
            <a:t>Few</a:t>
          </a:r>
        </a:p>
      </dgm:t>
    </dgm:pt>
    <dgm:pt modelId="{3A89F38C-21F7-45E3-8B8D-713600FF2EE3}" type="parTrans" cxnId="{A1866049-3E69-41C3-85A7-6532F9E71C3D}">
      <dgm:prSet/>
      <dgm:spPr/>
      <dgm:t>
        <a:bodyPr/>
        <a:lstStyle/>
        <a:p>
          <a:endParaRPr lang="en-US" sz="1800" b="1"/>
        </a:p>
      </dgm:t>
    </dgm:pt>
    <dgm:pt modelId="{BD4DC246-B36F-49A7-A079-364FFE01CA15}" type="sibTrans" cxnId="{A1866049-3E69-41C3-85A7-6532F9E71C3D}">
      <dgm:prSet/>
      <dgm:spPr/>
      <dgm:t>
        <a:bodyPr/>
        <a:lstStyle/>
        <a:p>
          <a:endParaRPr lang="en-US" sz="1800" b="1"/>
        </a:p>
      </dgm:t>
    </dgm:pt>
    <dgm:pt modelId="{2E330B05-85AF-477A-8A35-D279051A7321}">
      <dgm:prSet phldrT="[Text]" custT="1"/>
      <dgm:spPr>
        <a:solidFill>
          <a:srgbClr val="FFFF00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Moderate</a:t>
          </a:r>
        </a:p>
      </dgm:t>
    </dgm:pt>
    <dgm:pt modelId="{52BCEBE2-4362-42CF-AC2C-DB463F30C149}" type="parTrans" cxnId="{9CEC54A7-9357-47FF-BB17-C6A7322EB462}">
      <dgm:prSet/>
      <dgm:spPr/>
      <dgm:t>
        <a:bodyPr/>
        <a:lstStyle/>
        <a:p>
          <a:endParaRPr lang="en-US" sz="1800" b="1"/>
        </a:p>
      </dgm:t>
    </dgm:pt>
    <dgm:pt modelId="{BDDD79C2-BCB0-41FB-B704-7C1C3294C170}" type="sibTrans" cxnId="{9CEC54A7-9357-47FF-BB17-C6A7322EB462}">
      <dgm:prSet/>
      <dgm:spPr/>
      <dgm:t>
        <a:bodyPr/>
        <a:lstStyle/>
        <a:p>
          <a:endParaRPr lang="en-US" sz="1800" b="1"/>
        </a:p>
      </dgm:t>
    </dgm:pt>
    <dgm:pt modelId="{54AFBFFB-E461-4353-ADCB-F3539A1170A1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Frequent</a:t>
          </a:r>
        </a:p>
      </dgm:t>
    </dgm:pt>
    <dgm:pt modelId="{DCBEB167-921C-4376-A543-00793E1B56F5}" type="parTrans" cxnId="{9B2BBDD8-8979-4C13-BAFD-C7A536849860}">
      <dgm:prSet/>
      <dgm:spPr/>
      <dgm:t>
        <a:bodyPr/>
        <a:lstStyle/>
        <a:p>
          <a:endParaRPr lang="en-US" sz="1800" b="1"/>
        </a:p>
      </dgm:t>
    </dgm:pt>
    <dgm:pt modelId="{E49BE69A-2FFA-487E-81CD-753D7E623FA4}" type="sibTrans" cxnId="{9B2BBDD8-8979-4C13-BAFD-C7A536849860}">
      <dgm:prSet/>
      <dgm:spPr/>
      <dgm:t>
        <a:bodyPr/>
        <a:lstStyle/>
        <a:p>
          <a:endParaRPr lang="en-US" sz="1800" b="1"/>
        </a:p>
      </dgm:t>
    </dgm:pt>
    <dgm:pt modelId="{FCCD2AF2-805F-4295-907B-4DEC1495C80E}">
      <dgm:prSet phldrT="[Text]" custT="1"/>
      <dgm:spPr>
        <a:solidFill>
          <a:srgbClr val="FF0000"/>
        </a:solidFill>
      </dgm:spPr>
      <dgm:t>
        <a:bodyPr/>
        <a:lstStyle/>
        <a:p>
          <a:r>
            <a:rPr lang="en-US" sz="2800" b="1" dirty="0"/>
            <a:t>Intense</a:t>
          </a:r>
        </a:p>
      </dgm:t>
    </dgm:pt>
    <dgm:pt modelId="{25F56E3C-6B3E-499F-9A31-1B77359263F3}" type="parTrans" cxnId="{CE1E4E4E-2DA1-4DC9-A14C-9946B81E2425}">
      <dgm:prSet/>
      <dgm:spPr/>
      <dgm:t>
        <a:bodyPr/>
        <a:lstStyle/>
        <a:p>
          <a:endParaRPr lang="en-US" sz="1800" b="1"/>
        </a:p>
      </dgm:t>
    </dgm:pt>
    <dgm:pt modelId="{8DE0E30A-13E6-48B6-95FD-BBFE46E23412}" type="sibTrans" cxnId="{CE1E4E4E-2DA1-4DC9-A14C-9946B81E2425}">
      <dgm:prSet/>
      <dgm:spPr/>
      <dgm:t>
        <a:bodyPr/>
        <a:lstStyle/>
        <a:p>
          <a:endParaRPr lang="en-US" sz="1800" b="1"/>
        </a:p>
      </dgm:t>
    </dgm:pt>
    <dgm:pt modelId="{40926379-AEB0-4453-B8F6-0CD54C9B76B8}" type="pres">
      <dgm:prSet presAssocID="{65AA86FF-ECE2-4618-9AB0-E38F54D5579F}" presName="Name0" presStyleCnt="0">
        <dgm:presLayoutVars>
          <dgm:dir/>
          <dgm:animLvl val="lvl"/>
          <dgm:resizeHandles val="exact"/>
        </dgm:presLayoutVars>
      </dgm:prSet>
      <dgm:spPr/>
    </dgm:pt>
    <dgm:pt modelId="{66D77B39-0AB5-442B-809C-5628661CB0C9}" type="pres">
      <dgm:prSet presAssocID="{BB79B9E3-882D-4AA3-A9D3-CC174B5CF190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0E0B020D-3B4F-4370-A659-C77A124C8F6D}" type="pres">
      <dgm:prSet presAssocID="{BD4DC246-B36F-49A7-A079-364FFE01CA15}" presName="parTxOnlySpace" presStyleCnt="0"/>
      <dgm:spPr/>
    </dgm:pt>
    <dgm:pt modelId="{6932F062-9574-4640-B83A-2FDBFADB4F7E}" type="pres">
      <dgm:prSet presAssocID="{2E330B05-85AF-477A-8A35-D279051A732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764EEC8-F894-4C49-91C2-53BB23D7CEB5}" type="pres">
      <dgm:prSet presAssocID="{BDDD79C2-BCB0-41FB-B704-7C1C3294C170}" presName="parTxOnlySpace" presStyleCnt="0"/>
      <dgm:spPr/>
    </dgm:pt>
    <dgm:pt modelId="{B8122F2B-92B1-41B1-81C9-290C5BDBA2B9}" type="pres">
      <dgm:prSet presAssocID="{54AFBFFB-E461-4353-ADCB-F3539A1170A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11CB385-7D02-4D35-A13F-89BC7D334DDC}" type="pres">
      <dgm:prSet presAssocID="{E49BE69A-2FFA-487E-81CD-753D7E623FA4}" presName="parTxOnlySpace" presStyleCnt="0"/>
      <dgm:spPr/>
    </dgm:pt>
    <dgm:pt modelId="{71817EC8-7A62-413C-8383-0FB6F2308C25}" type="pres">
      <dgm:prSet presAssocID="{FCCD2AF2-805F-4295-907B-4DEC1495C80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9177B0F-4608-4D68-89B6-4D12E7989091}" type="presOf" srcId="{54AFBFFB-E461-4353-ADCB-F3539A1170A1}" destId="{B8122F2B-92B1-41B1-81C9-290C5BDBA2B9}" srcOrd="0" destOrd="0" presId="urn:microsoft.com/office/officeart/2005/8/layout/chevron1"/>
    <dgm:cxn modelId="{2B3EA726-1283-4946-9634-B8CD2E2BF34E}" type="presOf" srcId="{2E330B05-85AF-477A-8A35-D279051A7321}" destId="{6932F062-9574-4640-B83A-2FDBFADB4F7E}" srcOrd="0" destOrd="0" presId="urn:microsoft.com/office/officeart/2005/8/layout/chevron1"/>
    <dgm:cxn modelId="{A1866049-3E69-41C3-85A7-6532F9E71C3D}" srcId="{65AA86FF-ECE2-4618-9AB0-E38F54D5579F}" destId="{BB79B9E3-882D-4AA3-A9D3-CC174B5CF190}" srcOrd="0" destOrd="0" parTransId="{3A89F38C-21F7-45E3-8B8D-713600FF2EE3}" sibTransId="{BD4DC246-B36F-49A7-A079-364FFE01CA15}"/>
    <dgm:cxn modelId="{39C79C4D-5B68-4742-BB19-3427332A146F}" type="presOf" srcId="{BB79B9E3-882D-4AA3-A9D3-CC174B5CF190}" destId="{66D77B39-0AB5-442B-809C-5628661CB0C9}" srcOrd="0" destOrd="0" presId="urn:microsoft.com/office/officeart/2005/8/layout/chevron1"/>
    <dgm:cxn modelId="{CE1E4E4E-2DA1-4DC9-A14C-9946B81E2425}" srcId="{65AA86FF-ECE2-4618-9AB0-E38F54D5579F}" destId="{FCCD2AF2-805F-4295-907B-4DEC1495C80E}" srcOrd="3" destOrd="0" parTransId="{25F56E3C-6B3E-499F-9A31-1B77359263F3}" sibTransId="{8DE0E30A-13E6-48B6-95FD-BBFE46E23412}"/>
    <dgm:cxn modelId="{EF7698A1-1E6C-40E0-A91D-F7DE92170BDA}" type="presOf" srcId="{FCCD2AF2-805F-4295-907B-4DEC1495C80E}" destId="{71817EC8-7A62-413C-8383-0FB6F2308C25}" srcOrd="0" destOrd="0" presId="urn:microsoft.com/office/officeart/2005/8/layout/chevron1"/>
    <dgm:cxn modelId="{9CEC54A7-9357-47FF-BB17-C6A7322EB462}" srcId="{65AA86FF-ECE2-4618-9AB0-E38F54D5579F}" destId="{2E330B05-85AF-477A-8A35-D279051A7321}" srcOrd="1" destOrd="0" parTransId="{52BCEBE2-4362-42CF-AC2C-DB463F30C149}" sibTransId="{BDDD79C2-BCB0-41FB-B704-7C1C3294C170}"/>
    <dgm:cxn modelId="{31C4F5B8-4509-4179-BA1D-EE462234BE9B}" type="presOf" srcId="{65AA86FF-ECE2-4618-9AB0-E38F54D5579F}" destId="{40926379-AEB0-4453-B8F6-0CD54C9B76B8}" srcOrd="0" destOrd="0" presId="urn:microsoft.com/office/officeart/2005/8/layout/chevron1"/>
    <dgm:cxn modelId="{9B2BBDD8-8979-4C13-BAFD-C7A536849860}" srcId="{65AA86FF-ECE2-4618-9AB0-E38F54D5579F}" destId="{54AFBFFB-E461-4353-ADCB-F3539A1170A1}" srcOrd="2" destOrd="0" parTransId="{DCBEB167-921C-4376-A543-00793E1B56F5}" sibTransId="{E49BE69A-2FFA-487E-81CD-753D7E623FA4}"/>
    <dgm:cxn modelId="{8B307C02-9163-4251-8296-31A9EACE0098}" type="presParOf" srcId="{40926379-AEB0-4453-B8F6-0CD54C9B76B8}" destId="{66D77B39-0AB5-442B-809C-5628661CB0C9}" srcOrd="0" destOrd="0" presId="urn:microsoft.com/office/officeart/2005/8/layout/chevron1"/>
    <dgm:cxn modelId="{B047D8C1-267E-4BCB-892B-B4678DBEE9C6}" type="presParOf" srcId="{40926379-AEB0-4453-B8F6-0CD54C9B76B8}" destId="{0E0B020D-3B4F-4370-A659-C77A124C8F6D}" srcOrd="1" destOrd="0" presId="urn:microsoft.com/office/officeart/2005/8/layout/chevron1"/>
    <dgm:cxn modelId="{D7DFE553-413B-4EB5-8AB0-1222D2DE959E}" type="presParOf" srcId="{40926379-AEB0-4453-B8F6-0CD54C9B76B8}" destId="{6932F062-9574-4640-B83A-2FDBFADB4F7E}" srcOrd="2" destOrd="0" presId="urn:microsoft.com/office/officeart/2005/8/layout/chevron1"/>
    <dgm:cxn modelId="{252BC6E6-6B9D-4A1E-969F-F226320D9F48}" type="presParOf" srcId="{40926379-AEB0-4453-B8F6-0CD54C9B76B8}" destId="{A764EEC8-F894-4C49-91C2-53BB23D7CEB5}" srcOrd="3" destOrd="0" presId="urn:microsoft.com/office/officeart/2005/8/layout/chevron1"/>
    <dgm:cxn modelId="{FF3823D1-8EA7-4F6D-B254-1B7B4A2CD8B5}" type="presParOf" srcId="{40926379-AEB0-4453-B8F6-0CD54C9B76B8}" destId="{B8122F2B-92B1-41B1-81C9-290C5BDBA2B9}" srcOrd="4" destOrd="0" presId="urn:microsoft.com/office/officeart/2005/8/layout/chevron1"/>
    <dgm:cxn modelId="{228BDC69-049F-4CF1-9DE9-8875CC5E1404}" type="presParOf" srcId="{40926379-AEB0-4453-B8F6-0CD54C9B76B8}" destId="{111CB385-7D02-4D35-A13F-89BC7D334DDC}" srcOrd="5" destOrd="0" presId="urn:microsoft.com/office/officeart/2005/8/layout/chevron1"/>
    <dgm:cxn modelId="{21614C37-09B8-41DB-B1DC-BD294BC417FC}" type="presParOf" srcId="{40926379-AEB0-4453-B8F6-0CD54C9B76B8}" destId="{71817EC8-7A62-413C-8383-0FB6F2308C2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52DD4A-607A-4FBD-BF27-D760D5B90E41}">
      <dsp:nvSpPr>
        <dsp:cNvPr id="0" name=""/>
        <dsp:cNvSpPr/>
      </dsp:nvSpPr>
      <dsp:spPr>
        <a:xfrm>
          <a:off x="4082026" y="987386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2F4A233-7225-42A9-B2EF-12A1DC009354}">
      <dsp:nvSpPr>
        <dsp:cNvPr id="0" name=""/>
        <dsp:cNvSpPr/>
      </dsp:nvSpPr>
      <dsp:spPr>
        <a:xfrm>
          <a:off x="3051454" y="0"/>
          <a:ext cx="2025091" cy="108373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3051454" y="0"/>
        <a:ext cx="2025091" cy="1083733"/>
      </dsp:txXfrm>
    </dsp:sp>
    <dsp:sp modelId="{2B302B2E-9473-4825-9B6F-F73F8CF2B921}">
      <dsp:nvSpPr>
        <dsp:cNvPr id="0" name=""/>
        <dsp:cNvSpPr/>
      </dsp:nvSpPr>
      <dsp:spPr>
        <a:xfrm>
          <a:off x="3445980" y="2047500"/>
          <a:ext cx="1767352" cy="1767569"/>
        </a:xfrm>
        <a:prstGeom prst="ellipse">
          <a:avLst/>
        </a:prstGeom>
        <a:solidFill>
          <a:srgbClr val="FF0000">
            <a:alpha val="5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055949D-CE4B-49BA-AA42-A7859494994A}">
      <dsp:nvSpPr>
        <dsp:cNvPr id="0" name=""/>
        <dsp:cNvSpPr/>
      </dsp:nvSpPr>
      <dsp:spPr>
        <a:xfrm>
          <a:off x="5684073" y="1029546"/>
          <a:ext cx="1914631" cy="11921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5684073" y="1029546"/>
        <a:ext cx="1914631" cy="1192106"/>
      </dsp:txXfrm>
    </dsp:sp>
    <dsp:sp modelId="{671C1EFF-265C-4BEC-A3EA-19B9A7439D61}">
      <dsp:nvSpPr>
        <dsp:cNvPr id="0" name=""/>
        <dsp:cNvSpPr/>
      </dsp:nvSpPr>
      <dsp:spPr>
        <a:xfrm>
          <a:off x="4784614" y="2164407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FF0F275-5411-4E32-9DC2-0886817631D2}">
      <dsp:nvSpPr>
        <dsp:cNvPr id="0" name=""/>
        <dsp:cNvSpPr/>
      </dsp:nvSpPr>
      <dsp:spPr>
        <a:xfrm>
          <a:off x="5868172" y="2546773"/>
          <a:ext cx="1877811" cy="12733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5868172" y="2546773"/>
        <a:ext cx="1877811" cy="1273386"/>
      </dsp:txXfrm>
    </dsp:sp>
    <dsp:sp modelId="{FE977332-AE38-4DF6-99A3-26DD71FD8388}">
      <dsp:nvSpPr>
        <dsp:cNvPr id="0" name=""/>
        <dsp:cNvSpPr/>
      </dsp:nvSpPr>
      <dsp:spPr>
        <a:xfrm>
          <a:off x="4004917" y="3344516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86F1259-B9B5-49DC-9269-E35D957BB782}">
      <dsp:nvSpPr>
        <dsp:cNvPr id="0" name=""/>
        <dsp:cNvSpPr/>
      </dsp:nvSpPr>
      <dsp:spPr>
        <a:xfrm>
          <a:off x="5058135" y="4253653"/>
          <a:ext cx="2025091" cy="11650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 </a:t>
          </a:r>
        </a:p>
      </dsp:txBody>
      <dsp:txXfrm>
        <a:off x="5058135" y="4253653"/>
        <a:ext cx="2025091" cy="1165013"/>
      </dsp:txXfrm>
    </dsp:sp>
    <dsp:sp modelId="{DA1B9D43-078A-4FEB-A775-8CB923477C52}">
      <dsp:nvSpPr>
        <dsp:cNvPr id="0" name=""/>
        <dsp:cNvSpPr/>
      </dsp:nvSpPr>
      <dsp:spPr>
        <a:xfrm>
          <a:off x="2639743" y="3278408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697EE5A-7BB9-414D-BFBB-290E40471021}">
      <dsp:nvSpPr>
        <dsp:cNvPr id="0" name=""/>
        <dsp:cNvSpPr/>
      </dsp:nvSpPr>
      <dsp:spPr>
        <a:xfrm>
          <a:off x="1044772" y="4253653"/>
          <a:ext cx="2025091" cy="11650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1044772" y="4253653"/>
        <a:ext cx="2025091" cy="1165013"/>
      </dsp:txXfrm>
    </dsp:sp>
    <dsp:sp modelId="{241552C7-9215-42C0-A385-0EBF393EA26E}">
      <dsp:nvSpPr>
        <dsp:cNvPr id="0" name=""/>
        <dsp:cNvSpPr/>
      </dsp:nvSpPr>
      <dsp:spPr>
        <a:xfrm>
          <a:off x="2038743" y="2013421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D68EBE7-1292-4C75-9A09-5B1EE2AAA8DD}">
      <dsp:nvSpPr>
        <dsp:cNvPr id="0" name=""/>
        <dsp:cNvSpPr/>
      </dsp:nvSpPr>
      <dsp:spPr>
        <a:xfrm>
          <a:off x="382015" y="2546773"/>
          <a:ext cx="1877811" cy="127338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82015" y="2546773"/>
        <a:ext cx="1877811" cy="1273386"/>
      </dsp:txXfrm>
    </dsp:sp>
    <dsp:sp modelId="{97739F00-3D24-4BD2-8D79-4FCFC38A7164}">
      <dsp:nvSpPr>
        <dsp:cNvPr id="0" name=""/>
        <dsp:cNvSpPr/>
      </dsp:nvSpPr>
      <dsp:spPr>
        <a:xfrm>
          <a:off x="2650430" y="941761"/>
          <a:ext cx="1767352" cy="1767569"/>
        </a:xfrm>
        <a:prstGeom prst="ellipse">
          <a:avLst/>
        </a:prstGeom>
        <a:solidFill>
          <a:schemeClr val="tx2">
            <a:lumMod val="75000"/>
            <a:alpha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B4F5FBE-1F9F-4001-A720-9AC92CDBDAF7}">
      <dsp:nvSpPr>
        <dsp:cNvPr id="0" name=""/>
        <dsp:cNvSpPr/>
      </dsp:nvSpPr>
      <dsp:spPr>
        <a:xfrm>
          <a:off x="529295" y="1029546"/>
          <a:ext cx="1914631" cy="11921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29295" y="1029546"/>
        <a:ext cx="1914631" cy="11921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D77B39-0AB5-442B-809C-5628661CB0C9}">
      <dsp:nvSpPr>
        <dsp:cNvPr id="0" name=""/>
        <dsp:cNvSpPr/>
      </dsp:nvSpPr>
      <dsp:spPr>
        <a:xfrm>
          <a:off x="4993" y="1334481"/>
          <a:ext cx="2907022" cy="1162808"/>
        </a:xfrm>
        <a:prstGeom prst="chevron">
          <a:avLst/>
        </a:prstGeom>
        <a:solidFill>
          <a:schemeClr val="accent5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Few</a:t>
          </a:r>
        </a:p>
      </dsp:txBody>
      <dsp:txXfrm>
        <a:off x="586397" y="1334481"/>
        <a:ext cx="1744214" cy="1162808"/>
      </dsp:txXfrm>
    </dsp:sp>
    <dsp:sp modelId="{6932F062-9574-4640-B83A-2FDBFADB4F7E}">
      <dsp:nvSpPr>
        <dsp:cNvPr id="0" name=""/>
        <dsp:cNvSpPr/>
      </dsp:nvSpPr>
      <dsp:spPr>
        <a:xfrm>
          <a:off x="2621313" y="1334481"/>
          <a:ext cx="2907022" cy="1162808"/>
        </a:xfrm>
        <a:prstGeom prst="chevron">
          <a:avLst/>
        </a:prstGeom>
        <a:solidFill>
          <a:srgbClr val="FFFF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Moderate</a:t>
          </a:r>
        </a:p>
      </dsp:txBody>
      <dsp:txXfrm>
        <a:off x="3202717" y="1334481"/>
        <a:ext cx="1744214" cy="1162808"/>
      </dsp:txXfrm>
    </dsp:sp>
    <dsp:sp modelId="{B8122F2B-92B1-41B1-81C9-290C5BDBA2B9}">
      <dsp:nvSpPr>
        <dsp:cNvPr id="0" name=""/>
        <dsp:cNvSpPr/>
      </dsp:nvSpPr>
      <dsp:spPr>
        <a:xfrm>
          <a:off x="5237633" y="1334481"/>
          <a:ext cx="2907022" cy="1162808"/>
        </a:xfrm>
        <a:prstGeom prst="chevron">
          <a:avLst/>
        </a:prstGeom>
        <a:solidFill>
          <a:srgbClr val="FFC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Frequent</a:t>
          </a:r>
        </a:p>
      </dsp:txBody>
      <dsp:txXfrm>
        <a:off x="5819037" y="1334481"/>
        <a:ext cx="1744214" cy="1162808"/>
      </dsp:txXfrm>
    </dsp:sp>
    <dsp:sp modelId="{71817EC8-7A62-413C-8383-0FB6F2308C25}">
      <dsp:nvSpPr>
        <dsp:cNvPr id="0" name=""/>
        <dsp:cNvSpPr/>
      </dsp:nvSpPr>
      <dsp:spPr>
        <a:xfrm>
          <a:off x="7853953" y="1334481"/>
          <a:ext cx="2907022" cy="1162808"/>
        </a:xfrm>
        <a:prstGeom prst="chevron">
          <a:avLst/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Intense</a:t>
          </a:r>
        </a:p>
      </dsp:txBody>
      <dsp:txXfrm>
        <a:off x="8435357" y="1334481"/>
        <a:ext cx="1744214" cy="1162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007C3-92C2-4238-B4A8-EBCE00E28322}" type="datetimeFigureOut">
              <a:rPr lang="en-US" smtClean="0"/>
              <a:t>2017-10-07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49C8-2444-43F5-BA84-5E93E7C9E0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13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ture.com/naturejobs/science/articles/10.1038/nj7245-468a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648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3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3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https://en.wikipedia.org/wiki/Physicist,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681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24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https://web.archive.org/web/20120426064212/http://www.derbycon.com/,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0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"Many people identify themselves as sufferers, but it's a matter of debate as to whether IP is actually a distinct emotional or psychological condition. "A whole lot more has been made of this for commercial purposes than it deserves," says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medical director of the outpatient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psychiatry department at Georgetown University Hospital in Washington DC. In recent years, it has drawn significant interest as the subject of books, talk shows and popular-magazine articles. "I think the emotional experience exists, but it is not a disorder or syndrome," says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Akil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Rather, she suggests, other underlying maladies such as depression are responsible for severely impeding work. Depression is a true disorder, she says."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&lt;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http://www.nature.com/naturejobs/science/articles/10.1038/nj7245-468a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0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203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19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Gravois, J. (2007). You're not fooling anyone. The Chronicle of Higher Education, 54(11), A1. Retrieved November 5, 2008, from http:// chronicle. 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521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http://bsris.swu.ac.th/journal/i6/6-6_Jaruwan_73-92.pdf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3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90F7A-B139-4347-B3B0-FE4FE19D18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778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http://www.marieclaire.co.uk/entertainment/celebrity-quotes-on-impostor-syndrome-434739, http://www.imdb.com/name/nm0000158/, April 5, 2017.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http://www.npr.org/2016/04/26/475573489/tom-hanks-says-self-doubt-is-a-high-wire-act-that-we-all-walk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http://www.news.com.au/finance/highachievers-suffering-from-imposter-syndrome/news-story/9e2708a0d0b7590994be28bb6f47b9bc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604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292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148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40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656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https://en.wikipedia.org/wiki/Dunning%E2%80%93Kruger_effect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92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https://wisdomofhands.blogspot.com/2015/12/the-peak-of-mount-stupid.html, February 25,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00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https://wisdomofhands.blogspot.com/2015/12/the-peak-of-mount-stupid.html, February 25,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27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0307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Clance</a:t>
            </a:r>
            <a:r>
              <a:rPr lang="en-US" dirty="0"/>
              <a:t>, P. R. (1985). The Impostor Phenomenon: Overcoming the fear that haunts your success. Atlanta, GA: Peachtree.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82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3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720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/>
              <a:t>"The Imposter Phenomenon"</a:t>
            </a:r>
          </a:p>
          <a:p>
            <a:pPr algn="l"/>
            <a:r>
              <a:rPr lang="en-US" sz="1200" dirty="0" err="1">
                <a:solidFill>
                  <a:schemeClr val="tx2"/>
                </a:solidFill>
              </a:rPr>
              <a:t>Jaruwan</a:t>
            </a:r>
            <a:r>
              <a:rPr lang="en-US" sz="1200" dirty="0">
                <a:solidFill>
                  <a:schemeClr val="tx2"/>
                </a:solidFill>
              </a:rPr>
              <a:t> </a:t>
            </a:r>
            <a:r>
              <a:rPr lang="en-US" sz="1200" dirty="0" err="1">
                <a:solidFill>
                  <a:schemeClr val="tx2"/>
                </a:solidFill>
              </a:rPr>
              <a:t>Sakulku</a:t>
            </a:r>
            <a:r>
              <a:rPr lang="en-US" sz="1200" dirty="0">
                <a:solidFill>
                  <a:schemeClr val="tx2"/>
                </a:solidFill>
              </a:rPr>
              <a:t> and James Alexander</a:t>
            </a:r>
          </a:p>
          <a:p>
            <a:pPr algn="l"/>
            <a:r>
              <a:rPr lang="en-US" sz="1200" dirty="0"/>
              <a:t>2011 International Journal of Behavioral Sciences</a:t>
            </a:r>
          </a:p>
          <a:p>
            <a:pPr algn="l"/>
            <a:endParaRPr lang="en-US" sz="1200" dirty="0"/>
          </a:p>
          <a:p>
            <a:pPr algn="l"/>
            <a:r>
              <a:rPr lang="en-US" sz="1200" dirty="0"/>
              <a:t>derived from </a:t>
            </a:r>
            <a:r>
              <a:rPr lang="en-US" dirty="0" err="1"/>
              <a:t>Clance</a:t>
            </a:r>
            <a:r>
              <a:rPr lang="en-US" dirty="0"/>
              <a:t>, P. R. (1985). The Impostor Phenomenon: Overcoming the fear that haunts your success. Atlanta, GA: Peachtree. </a:t>
            </a:r>
            <a:endParaRPr lang="en-US" sz="1200" dirty="0"/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12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705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4850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33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8061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5675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27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079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408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89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30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863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631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5290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https://www.depts.ttu.edu/vpr/scholarly-messenger/Images/einstein-quote.jpg, February 23,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802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345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2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Georgia" panose="02040502050405020303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7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6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3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23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1481" y="6459785"/>
            <a:ext cx="6833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Micah Hoffman  -  @WebBreacher  -  webbreacher.com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5C512E1-207F-4DA8-9E8B-046AC4C0F84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2300" y="6459785"/>
            <a:ext cx="2525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02194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Georgia" panose="02040502050405020303" pitchFamily="18" charset="0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f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fif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0" b="21310"/>
          <a:stretch/>
        </p:blipFill>
        <p:spPr>
          <a:xfrm>
            <a:off x="8171486" y="4018639"/>
            <a:ext cx="3040997" cy="17814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370820" cy="29494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Imposter Syndrome:</a:t>
            </a:r>
            <a:br>
              <a:rPr lang="en-US" dirty="0"/>
            </a:br>
            <a:r>
              <a:rPr lang="en-US" dirty="0"/>
              <a:t>I Don't Feel Like Who You Think I Am.</a:t>
            </a:r>
            <a:endParaRPr lang="en-US" sz="88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8850" y="4455619"/>
            <a:ext cx="5257254" cy="1344447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Micah Hoffman</a:t>
            </a:r>
          </a:p>
          <a:p>
            <a:r>
              <a:rPr lang="en-US" sz="3200" cap="none" dirty="0"/>
              <a:t>https://webbreacher.com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12E1-207F-4DA8-9E8B-046AC4C0F84D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Date Placeholder 5"/>
          <p:cNvSpPr txBox="1">
            <a:spLocks/>
          </p:cNvSpPr>
          <p:nvPr/>
        </p:nvSpPr>
        <p:spPr>
          <a:xfrm>
            <a:off x="4793047" y="6459785"/>
            <a:ext cx="39191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lang="en-US" sz="16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©2017 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400546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10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Nobel Prize for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Gravitational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Theory of critical opalescence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21999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11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Nobel Prize for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Gravitational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Theory of critical opalescence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Zero-point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08649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Nobel Prize for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Gravitational 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Theory of critical opalescence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Zero-point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Modern quantum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30570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299" y="159122"/>
            <a:ext cx="9140135" cy="600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43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14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81" y="580913"/>
            <a:ext cx="11426844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48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He felt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like a fraud</a:t>
            </a:r>
          </a:p>
        </p:txBody>
      </p:sp>
    </p:spTree>
    <p:extLst>
      <p:ext uri="{BB962C8B-B14F-4D97-AF65-F5344CB8AC3E}">
        <p14:creationId xmlns:p14="http://schemas.microsoft.com/office/powerpoint/2010/main" val="191260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He could not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internalize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success</a:t>
            </a:r>
          </a:p>
        </p:txBody>
      </p:sp>
    </p:spTree>
    <p:extLst>
      <p:ext uri="{BB962C8B-B14F-4D97-AF65-F5344CB8AC3E}">
        <p14:creationId xmlns:p14="http://schemas.microsoft.com/office/powerpoint/2010/main" val="618395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eorgia" panose="02040502050405020303" pitchFamily="18" charset="0"/>
              </a:rPr>
              <a:t>His subjective perception </a:t>
            </a:r>
          </a:p>
          <a:p>
            <a:pPr algn="ctr"/>
            <a:r>
              <a:rPr lang="en-US" sz="8800" dirty="0">
                <a:latin typeface="Georgia" panose="02040502050405020303" pitchFamily="18" charset="0"/>
              </a:rPr>
              <a:t>overpowered</a:t>
            </a:r>
          </a:p>
          <a:p>
            <a:pPr algn="ctr"/>
            <a:r>
              <a:rPr lang="en-US" sz="8800" dirty="0">
                <a:latin typeface="Georgia" panose="02040502050405020303" pitchFamily="18" charset="0"/>
              </a:rPr>
              <a:t>objective reality</a:t>
            </a:r>
          </a:p>
        </p:txBody>
      </p:sp>
    </p:spTree>
    <p:extLst>
      <p:ext uri="{BB962C8B-B14F-4D97-AF65-F5344CB8AC3E}">
        <p14:creationId xmlns:p14="http://schemas.microsoft.com/office/powerpoint/2010/main" val="3695391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This is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Syndrome</a:t>
            </a:r>
          </a:p>
        </p:txBody>
      </p:sp>
    </p:spTree>
    <p:extLst>
      <p:ext uri="{BB962C8B-B14F-4D97-AF65-F5344CB8AC3E}">
        <p14:creationId xmlns:p14="http://schemas.microsoft.com/office/powerpoint/2010/main" val="404976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eorgia" panose="02040502050405020303" pitchFamily="18" charset="0"/>
              </a:rPr>
              <a:t>DerbyCon Conference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678" y="1661823"/>
            <a:ext cx="8482169" cy="4362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864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" t="18980" r="3904" b="17445"/>
          <a:stretch/>
        </p:blipFill>
        <p:spPr>
          <a:xfrm>
            <a:off x="7584110" y="79490"/>
            <a:ext cx="2896822" cy="2000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005" y="286603"/>
            <a:ext cx="10445675" cy="1450757"/>
          </a:xfrm>
        </p:spPr>
        <p:txBody>
          <a:bodyPr>
            <a:normAutofit/>
          </a:bodyPr>
          <a:lstStyle/>
          <a:p>
            <a:r>
              <a:rPr lang="en-US" sz="6000" dirty="0"/>
              <a:t>Who am 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914" y="1958529"/>
            <a:ext cx="6296730" cy="4300031"/>
          </a:xfrm>
        </p:spPr>
        <p:txBody>
          <a:bodyPr>
            <a:normAutofit/>
          </a:bodyPr>
          <a:lstStyle/>
          <a:p>
            <a:pPr lvl="1"/>
            <a:r>
              <a:rPr lang="en-US" sz="4000" dirty="0" err="1"/>
              <a:t>Pentester</a:t>
            </a:r>
            <a:r>
              <a:rPr lang="en-US" sz="4000" dirty="0"/>
              <a:t>/</a:t>
            </a:r>
            <a:r>
              <a:rPr lang="en-US" sz="4000" dirty="0" err="1"/>
              <a:t>OSINTer</a:t>
            </a:r>
            <a:endParaRPr lang="en-US" sz="4000" dirty="0"/>
          </a:p>
          <a:p>
            <a:pPr lvl="1"/>
            <a:r>
              <a:rPr lang="en-US" sz="4000" dirty="0"/>
              <a:t>Manager/Mentor</a:t>
            </a:r>
          </a:p>
          <a:p>
            <a:pPr lvl="1"/>
            <a:r>
              <a:rPr lang="en-US" sz="4000" dirty="0"/>
              <a:t>Instructor (Web Hacking)</a:t>
            </a:r>
          </a:p>
          <a:p>
            <a:pPr lvl="1"/>
            <a:r>
              <a:rPr lang="en-US" sz="4000" dirty="0" err="1"/>
              <a:t>NoVA</a:t>
            </a:r>
            <a:r>
              <a:rPr lang="en-US" sz="4000" dirty="0"/>
              <a:t> Hacker</a:t>
            </a:r>
          </a:p>
          <a:p>
            <a:pPr lvl="1"/>
            <a:r>
              <a:rPr lang="en-US" sz="4000" dirty="0"/>
              <a:t>Open Source Contributor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4" t="32604" r="10085" b="34817"/>
          <a:stretch/>
        </p:blipFill>
        <p:spPr>
          <a:xfrm>
            <a:off x="7736492" y="4833702"/>
            <a:ext cx="2592058" cy="103563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7135" y="5570065"/>
            <a:ext cx="2590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Novahackers.com</a:t>
            </a:r>
          </a:p>
          <a:p>
            <a:endParaRPr lang="en-US" sz="2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3108" y="2285422"/>
            <a:ext cx="3678827" cy="743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93" y="3415099"/>
            <a:ext cx="1809257" cy="1156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224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What was I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contributing to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the </a:t>
            </a:r>
            <a:r>
              <a:rPr lang="en-US" sz="9600" dirty="0" err="1">
                <a:latin typeface="Georgia" panose="02040502050405020303" pitchFamily="18" charset="0"/>
              </a:rPr>
              <a:t>infosec</a:t>
            </a:r>
            <a:r>
              <a:rPr lang="en-US" sz="9600" dirty="0">
                <a:latin typeface="Georgia" panose="02040502050405020303" pitchFamily="18" charset="0"/>
              </a:rPr>
              <a:t> field?</a:t>
            </a:r>
          </a:p>
        </p:txBody>
      </p:sp>
    </p:spTree>
    <p:extLst>
      <p:ext uri="{BB962C8B-B14F-4D97-AF65-F5344CB8AC3E}">
        <p14:creationId xmlns:p14="http://schemas.microsoft.com/office/powerpoint/2010/main" val="2562257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0828" y="201685"/>
            <a:ext cx="10925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 was</a:t>
            </a:r>
          </a:p>
          <a:p>
            <a:pPr algn="ctr"/>
            <a:r>
              <a:rPr lang="en-US" sz="9600" i="1" dirty="0">
                <a:latin typeface="Georgia" panose="02040502050405020303" pitchFamily="18" charset="0"/>
              </a:rPr>
              <a:t>just</a:t>
            </a:r>
            <a:r>
              <a:rPr lang="en-US" sz="9600" dirty="0">
                <a:latin typeface="Georgia" panose="02040502050405020303" pitchFamily="18" charset="0"/>
              </a:rPr>
              <a:t>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testing web apps</a:t>
            </a:r>
          </a:p>
        </p:txBody>
      </p:sp>
    </p:spTree>
    <p:extLst>
      <p:ext uri="{BB962C8B-B14F-4D97-AF65-F5344CB8AC3E}">
        <p14:creationId xmlns:p14="http://schemas.microsoft.com/office/powerpoint/2010/main" val="1338674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0828" y="201685"/>
            <a:ext cx="10925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 had no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0-day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exploits</a:t>
            </a:r>
          </a:p>
        </p:txBody>
      </p:sp>
    </p:spTree>
    <p:extLst>
      <p:ext uri="{BB962C8B-B14F-4D97-AF65-F5344CB8AC3E}">
        <p14:creationId xmlns:p14="http://schemas.microsoft.com/office/powerpoint/2010/main" val="56134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0828" y="201685"/>
            <a:ext cx="1092587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 didn't know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how to program</a:t>
            </a:r>
          </a:p>
        </p:txBody>
      </p:sp>
    </p:spTree>
    <p:extLst>
      <p:ext uri="{BB962C8B-B14F-4D97-AF65-F5344CB8AC3E}">
        <p14:creationId xmlns:p14="http://schemas.microsoft.com/office/powerpoint/2010/main" val="2500117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40828" y="201685"/>
            <a:ext cx="1092587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From the outside, my life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was quite good</a:t>
            </a:r>
          </a:p>
        </p:txBody>
      </p:sp>
    </p:spTree>
    <p:extLst>
      <p:ext uri="{BB962C8B-B14F-4D97-AF65-F5344CB8AC3E}">
        <p14:creationId xmlns:p14="http://schemas.microsoft.com/office/powerpoint/2010/main" val="797824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looked for work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outside </a:t>
            </a:r>
            <a:r>
              <a:rPr lang="en-US" sz="9600" dirty="0" err="1">
                <a:latin typeface="Georgia" panose="02040502050405020303" pitchFamily="18" charset="0"/>
              </a:rPr>
              <a:t>infosec</a:t>
            </a:r>
            <a:endParaRPr lang="en-US" sz="9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405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Listening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to a podcast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 heard...</a:t>
            </a:r>
          </a:p>
        </p:txBody>
      </p:sp>
    </p:spTree>
    <p:extLst>
      <p:ext uri="{BB962C8B-B14F-4D97-AF65-F5344CB8AC3E}">
        <p14:creationId xmlns:p14="http://schemas.microsoft.com/office/powerpoint/2010/main" val="1891445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Imposter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Syndrome</a:t>
            </a:r>
          </a:p>
        </p:txBody>
      </p:sp>
    </p:spTree>
    <p:extLst>
      <p:ext uri="{BB962C8B-B14F-4D97-AF65-F5344CB8AC3E}">
        <p14:creationId xmlns:p14="http://schemas.microsoft.com/office/powerpoint/2010/main" val="339848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trike="sngStrike" dirty="0">
                <a:latin typeface="Georgia" panose="02040502050405020303" pitchFamily="18" charset="0"/>
              </a:rPr>
              <a:t>Imposter Syndrome</a:t>
            </a:r>
          </a:p>
          <a:p>
            <a:pPr algn="ctr"/>
            <a:r>
              <a:rPr lang="en-US" sz="7200" b="1" dirty="0">
                <a:latin typeface="Georgia" panose="02040502050405020303" pitchFamily="18" charset="0"/>
              </a:rPr>
              <a:t>Imposter</a:t>
            </a:r>
            <a:r>
              <a:rPr lang="en-US" sz="7200" dirty="0">
                <a:latin typeface="Georgia" panose="02040502050405020303" pitchFamily="18" charset="0"/>
              </a:rPr>
              <a:t> </a:t>
            </a:r>
            <a:r>
              <a:rPr lang="en-US" sz="7200" b="1" dirty="0">
                <a:latin typeface="Georgia" panose="02040502050405020303" pitchFamily="18" charset="0"/>
              </a:rPr>
              <a:t>Phenomenon</a:t>
            </a:r>
          </a:p>
          <a:p>
            <a:pPr algn="ctr"/>
            <a:r>
              <a:rPr lang="en-US" sz="7200" dirty="0">
                <a:latin typeface="Georgia" panose="02040502050405020303" pitchFamily="18" charset="0"/>
              </a:rPr>
              <a:t>or</a:t>
            </a:r>
          </a:p>
          <a:p>
            <a:pPr algn="ctr"/>
            <a:r>
              <a:rPr lang="en-US" sz="7200" b="1" dirty="0">
                <a:latin typeface="Georgia" panose="02040502050405020303" pitchFamily="18" charset="0"/>
              </a:rPr>
              <a:t>Imposter</a:t>
            </a:r>
            <a:r>
              <a:rPr lang="en-US" sz="7200" dirty="0">
                <a:latin typeface="Georgia" panose="02040502050405020303" pitchFamily="18" charset="0"/>
              </a:rPr>
              <a:t> </a:t>
            </a:r>
            <a:r>
              <a:rPr lang="en-US" sz="7200" b="1" dirty="0">
                <a:latin typeface="Georgia" panose="02040502050405020303" pitchFamily="18" charset="0"/>
              </a:rPr>
              <a:t>Feelings</a:t>
            </a:r>
          </a:p>
        </p:txBody>
      </p:sp>
    </p:spTree>
    <p:extLst>
      <p:ext uri="{BB962C8B-B14F-4D97-AF65-F5344CB8AC3E}">
        <p14:creationId xmlns:p14="http://schemas.microsoft.com/office/powerpoint/2010/main" val="1251510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Georgia" panose="02040502050405020303" pitchFamily="18" charset="0"/>
              </a:rPr>
              <a:t>First described by</a:t>
            </a:r>
          </a:p>
          <a:p>
            <a:pPr algn="ctr"/>
            <a:r>
              <a:rPr lang="en-US" sz="8000" dirty="0">
                <a:solidFill>
                  <a:schemeClr val="tx2"/>
                </a:solidFill>
                <a:latin typeface="Georgia" panose="02040502050405020303" pitchFamily="18" charset="0"/>
              </a:rPr>
              <a:t>Dr. Suzanne </a:t>
            </a:r>
            <a:r>
              <a:rPr lang="en-US" sz="8000" dirty="0" err="1">
                <a:solidFill>
                  <a:schemeClr val="tx2"/>
                </a:solidFill>
                <a:latin typeface="Georgia" panose="02040502050405020303" pitchFamily="18" charset="0"/>
              </a:rPr>
              <a:t>Imes</a:t>
            </a:r>
            <a:r>
              <a:rPr lang="en-US" sz="8000" dirty="0">
                <a:solidFill>
                  <a:schemeClr val="tx2"/>
                </a:solidFill>
                <a:latin typeface="Georgia" panose="02040502050405020303" pitchFamily="18" charset="0"/>
              </a:rPr>
              <a:t> &amp;</a:t>
            </a:r>
          </a:p>
          <a:p>
            <a:pPr algn="ctr"/>
            <a:r>
              <a:rPr lang="en-US" sz="8000" dirty="0">
                <a:solidFill>
                  <a:schemeClr val="tx2"/>
                </a:solidFill>
                <a:latin typeface="Georgia" panose="02040502050405020303" pitchFamily="18" charset="0"/>
              </a:rPr>
              <a:t>Dr. Pauline Rose </a:t>
            </a:r>
            <a:r>
              <a:rPr lang="en-US" sz="8000" dirty="0" err="1">
                <a:solidFill>
                  <a:schemeClr val="tx2"/>
                </a:solidFill>
                <a:latin typeface="Georgia" panose="02040502050405020303" pitchFamily="18" charset="0"/>
              </a:rPr>
              <a:t>Clance</a:t>
            </a:r>
            <a:endParaRPr lang="en-US" sz="8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8000" dirty="0">
                <a:latin typeface="Georgia" panose="02040502050405020303" pitchFamily="18" charset="0"/>
              </a:rPr>
              <a:t>in a 1978 paper</a:t>
            </a:r>
          </a:p>
        </p:txBody>
      </p:sp>
    </p:spTree>
    <p:extLst>
      <p:ext uri="{BB962C8B-B14F-4D97-AF65-F5344CB8AC3E}">
        <p14:creationId xmlns:p14="http://schemas.microsoft.com/office/powerpoint/2010/main" val="3171692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 work through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 Feelings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daily</a:t>
            </a:r>
          </a:p>
        </p:txBody>
      </p:sp>
    </p:spTree>
    <p:extLst>
      <p:ext uri="{BB962C8B-B14F-4D97-AF65-F5344CB8AC3E}">
        <p14:creationId xmlns:p14="http://schemas.microsoft.com/office/powerpoint/2010/main" val="33134502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609" y="128533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Your subjective perception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overpowers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objective reality</a:t>
            </a:r>
          </a:p>
        </p:txBody>
      </p:sp>
    </p:spTree>
    <p:extLst>
      <p:ext uri="{BB962C8B-B14F-4D97-AF65-F5344CB8AC3E}">
        <p14:creationId xmlns:p14="http://schemas.microsoft.com/office/powerpoint/2010/main" val="4140006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8609" y="128533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You see yourself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differently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than others do</a:t>
            </a:r>
          </a:p>
        </p:txBody>
      </p:sp>
    </p:spTree>
    <p:extLst>
      <p:ext uri="{BB962C8B-B14F-4D97-AF65-F5344CB8AC3E}">
        <p14:creationId xmlns:p14="http://schemas.microsoft.com/office/powerpoint/2010/main" val="3738396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40400" y="408353"/>
            <a:ext cx="5839064" cy="5230447"/>
          </a:xfrm>
          <a:prstGeom prst="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Georgia" panose="02040502050405020303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8773"/>
            <a:ext cx="50131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eorgia" panose="02040502050405020303" pitchFamily="18" charset="0"/>
              </a:rPr>
              <a:t>Can manifest as</a:t>
            </a:r>
          </a:p>
          <a:p>
            <a:pPr algn="ctr"/>
            <a:r>
              <a:rPr lang="en-US" sz="6000" dirty="0">
                <a:latin typeface="Georgia" panose="02040502050405020303" pitchFamily="18" charset="0"/>
              </a:rPr>
              <a:t>psychological disorders and real-world issues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56300" y="408353"/>
            <a:ext cx="562316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Georgia" panose="02040502050405020303" pitchFamily="18" charset="0"/>
              </a:rPr>
              <a:t>Depression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Georgia" panose="02040502050405020303" pitchFamily="18" charset="0"/>
              </a:rPr>
              <a:t>Anxiety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Georgia" panose="02040502050405020303" pitchFamily="18" charset="0"/>
              </a:rPr>
              <a:t>Low self-confidence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Georgia" panose="02040502050405020303" pitchFamily="18" charset="0"/>
              </a:rPr>
              <a:t>Avoidance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>
                <a:latin typeface="Georgia" panose="02040502050405020303" pitchFamily="18" charset="0"/>
              </a:rPr>
              <a:t>Work problems</a:t>
            </a:r>
          </a:p>
        </p:txBody>
      </p:sp>
    </p:spTree>
    <p:extLst>
      <p:ext uri="{BB962C8B-B14F-4D97-AF65-F5344CB8AC3E}">
        <p14:creationId xmlns:p14="http://schemas.microsoft.com/office/powerpoint/2010/main" val="20445987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Imposter Feelings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may </a:t>
            </a:r>
            <a:r>
              <a:rPr lang="en-US" sz="9600" b="1" dirty="0">
                <a:latin typeface="Georgia" panose="02040502050405020303" pitchFamily="18" charset="0"/>
              </a:rPr>
              <a:t>come</a:t>
            </a:r>
            <a:r>
              <a:rPr lang="en-US" sz="9600" dirty="0">
                <a:latin typeface="Georgia" panose="02040502050405020303" pitchFamily="18" charset="0"/>
              </a:rPr>
              <a:t> and </a:t>
            </a:r>
            <a:r>
              <a:rPr lang="en-US" sz="9600" b="1" dirty="0">
                <a:latin typeface="Georgia" panose="02040502050405020303" pitchFamily="18" charset="0"/>
              </a:rPr>
              <a:t>go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within a person</a:t>
            </a:r>
          </a:p>
        </p:txBody>
      </p:sp>
    </p:spTree>
    <p:extLst>
      <p:ext uri="{BB962C8B-B14F-4D97-AF65-F5344CB8AC3E}">
        <p14:creationId xmlns:p14="http://schemas.microsoft.com/office/powerpoint/2010/main" val="4091364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About </a:t>
            </a:r>
            <a:r>
              <a:rPr lang="en-US" sz="9600" b="1" dirty="0">
                <a:latin typeface="Georgia" panose="02040502050405020303" pitchFamily="18" charset="0"/>
              </a:rPr>
              <a:t>70%</a:t>
            </a:r>
            <a:r>
              <a:rPr lang="en-US" sz="9600" dirty="0">
                <a:latin typeface="Georgia" panose="02040502050405020303" pitchFamily="18" charset="0"/>
              </a:rPr>
              <a:t> of people experience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at least one episode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in their life</a:t>
            </a:r>
          </a:p>
        </p:txBody>
      </p:sp>
    </p:spTree>
    <p:extLst>
      <p:ext uri="{BB962C8B-B14F-4D97-AF65-F5344CB8AC3E}">
        <p14:creationId xmlns:p14="http://schemas.microsoft.com/office/powerpoint/2010/main" val="602652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Impacts all races,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genders, ages,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 professions</a:t>
            </a:r>
          </a:p>
        </p:txBody>
      </p:sp>
    </p:spTree>
    <p:extLst>
      <p:ext uri="{BB962C8B-B14F-4D97-AF65-F5344CB8AC3E}">
        <p14:creationId xmlns:p14="http://schemas.microsoft.com/office/powerpoint/2010/main" val="3434943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36</a:t>
            </a:fld>
            <a:endParaRPr lang="en-US" dirty="0"/>
          </a:p>
        </p:txBody>
      </p:sp>
      <p:pic>
        <p:nvPicPr>
          <p:cNvPr id="3" name="Picture 2" descr="Mandatory Credit: Photo by Matt Baron/BEI/Shutterstock (5899267sq) Tina Fey 68th Primetime Emmy Awards, Arrivals, Los Angeles, USA - 18 Sep 2016 WEARING OSCAR DE LA RENT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99" t="1423" r="27201" b="29050"/>
          <a:stretch/>
        </p:blipFill>
        <p:spPr bwMode="auto">
          <a:xfrm>
            <a:off x="2965794" y="3113768"/>
            <a:ext cx="2878121" cy="266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'Ice Age: Collision Course' film premiere, Los Angeles, USA - 16 Jul 20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9" t="1386" r="36201" b="47347"/>
          <a:stretch/>
        </p:blipFill>
        <p:spPr bwMode="auto">
          <a:xfrm>
            <a:off x="268137" y="1854447"/>
            <a:ext cx="2356972" cy="251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andatory Credit: Photo by People Picture/Jens Hartmann/REX/Shutterstock (6053085q) Daniel Radcliffe Tommy Hilfiger Dinner in celebration of 12th Zurich Film Festival, Switzerland - 30 Sep 201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8" r="31435" b="15339"/>
          <a:stretch/>
        </p:blipFill>
        <p:spPr bwMode="auto">
          <a:xfrm>
            <a:off x="9488038" y="2964995"/>
            <a:ext cx="2079538" cy="2816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372FC8-6F04-409D-8E08-D96AA8824EA6}"/>
              </a:ext>
            </a:extLst>
          </p:cNvPr>
          <p:cNvSpPr txBox="1"/>
          <p:nvPr/>
        </p:nvSpPr>
        <p:spPr>
          <a:xfrm>
            <a:off x="3886403" y="2469996"/>
            <a:ext cx="152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Maya Angelou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9F72A-2337-4720-AFB4-C61C5A60F370}"/>
              </a:ext>
            </a:extLst>
          </p:cNvPr>
          <p:cNvSpPr txBox="1"/>
          <p:nvPr/>
        </p:nvSpPr>
        <p:spPr>
          <a:xfrm>
            <a:off x="681830" y="4373088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Jennifer Lopez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212A2-6BF7-4A9D-8105-686BA4CD25B9}"/>
              </a:ext>
            </a:extLst>
          </p:cNvPr>
          <p:cNvSpPr txBox="1"/>
          <p:nvPr/>
        </p:nvSpPr>
        <p:spPr>
          <a:xfrm>
            <a:off x="3863242" y="5780463"/>
            <a:ext cx="95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Tina Fey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F80094-17B3-45AA-A321-A04F8A1F4393}"/>
              </a:ext>
            </a:extLst>
          </p:cNvPr>
          <p:cNvSpPr txBox="1"/>
          <p:nvPr/>
        </p:nvSpPr>
        <p:spPr>
          <a:xfrm>
            <a:off x="7190371" y="445873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 Cheadle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377AF6-E096-4CAF-BC64-B7A860CD60B1}"/>
              </a:ext>
            </a:extLst>
          </p:cNvPr>
          <p:cNvSpPr txBox="1"/>
          <p:nvPr/>
        </p:nvSpPr>
        <p:spPr>
          <a:xfrm>
            <a:off x="9706107" y="5781181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Radcliffe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7345C-333C-4563-8999-C24CB4244B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3" r="25236"/>
          <a:stretch/>
        </p:blipFill>
        <p:spPr>
          <a:xfrm>
            <a:off x="6504396" y="1518470"/>
            <a:ext cx="2757267" cy="283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BEF4CD-03F0-4166-BA74-6EAA4AE973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/>
          <a:stretch/>
        </p:blipFill>
        <p:spPr>
          <a:xfrm>
            <a:off x="2959542" y="209116"/>
            <a:ext cx="3225895" cy="2236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222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Pressure to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achieve</a:t>
            </a:r>
          </a:p>
        </p:txBody>
      </p:sp>
    </p:spTree>
    <p:extLst>
      <p:ext uri="{BB962C8B-B14F-4D97-AF65-F5344CB8AC3E}">
        <p14:creationId xmlns:p14="http://schemas.microsoft.com/office/powerpoint/2010/main" val="1478792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People surrounded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by high-achievers</a:t>
            </a:r>
          </a:p>
        </p:txBody>
      </p:sp>
    </p:spTree>
    <p:extLst>
      <p:ext uri="{BB962C8B-B14F-4D97-AF65-F5344CB8AC3E}">
        <p14:creationId xmlns:p14="http://schemas.microsoft.com/office/powerpoint/2010/main" val="4183791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Starting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new projects or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new work</a:t>
            </a:r>
          </a:p>
        </p:txBody>
      </p:sp>
    </p:spTree>
    <p:extLst>
      <p:ext uri="{BB962C8B-B14F-4D97-AF65-F5344CB8AC3E}">
        <p14:creationId xmlns:p14="http://schemas.microsoft.com/office/powerpoint/2010/main" val="254816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8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The longer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you are in a field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the higher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likelihood of IP</a:t>
            </a:r>
          </a:p>
        </p:txBody>
      </p:sp>
    </p:spTree>
    <p:extLst>
      <p:ext uri="{BB962C8B-B14F-4D97-AF65-F5344CB8AC3E}">
        <p14:creationId xmlns:p14="http://schemas.microsoft.com/office/powerpoint/2010/main" val="87994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Dunning-Kruger Effect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92CC61-FF74-4A51-8107-ACB5CE657F8C}"/>
              </a:ext>
            </a:extLst>
          </p:cNvPr>
          <p:cNvSpPr/>
          <p:nvPr/>
        </p:nvSpPr>
        <p:spPr>
          <a:xfrm>
            <a:off x="2128300" y="3792400"/>
            <a:ext cx="79669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"cognitive bias of illusory superiority"</a:t>
            </a:r>
          </a:p>
        </p:txBody>
      </p:sp>
    </p:spTree>
    <p:extLst>
      <p:ext uri="{BB962C8B-B14F-4D97-AF65-F5344CB8AC3E}">
        <p14:creationId xmlns:p14="http://schemas.microsoft.com/office/powerpoint/2010/main" val="1028625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42</a:t>
            </a:fld>
            <a:endParaRPr lang="en-US" dirty="0"/>
          </a:p>
        </p:txBody>
      </p:sp>
      <p:pic>
        <p:nvPicPr>
          <p:cNvPr id="1026" name="Picture 2" descr="https://3.bp.blogspot.com/-WMVXvbToWjc/VoKBSI_4KRI/AAAAAAAARTk/fEeMhQSaMDg/s1600/dunning-kruger-0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4" y="154746"/>
            <a:ext cx="11613984" cy="58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43</a:t>
            </a:fld>
            <a:endParaRPr lang="en-US" dirty="0"/>
          </a:p>
        </p:txBody>
      </p:sp>
      <p:pic>
        <p:nvPicPr>
          <p:cNvPr id="1026" name="Picture 2" descr="https://3.bp.blogspot.com/-WMVXvbToWjc/VoKBSI_4KRI/AAAAAAAARTk/fEeMhQSaMDg/s1600/dunning-kruger-0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18" y="140678"/>
            <a:ext cx="11619912" cy="580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860686" y="3466964"/>
            <a:ext cx="2241013" cy="1021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482" y="3332402"/>
            <a:ext cx="1988974" cy="906088"/>
          </a:xfrm>
          <a:prstGeom prst="rect">
            <a:avLst/>
          </a:prstGeom>
        </p:spPr>
      </p:pic>
      <p:cxnSp>
        <p:nvCxnSpPr>
          <p:cNvPr id="21" name="Straight Connector 20"/>
          <p:cNvCxnSpPr>
            <a:cxnSpLocks/>
          </p:cNvCxnSpPr>
          <p:nvPr/>
        </p:nvCxnSpPr>
        <p:spPr>
          <a:xfrm flipV="1">
            <a:off x="4178105" y="4012603"/>
            <a:ext cx="6869999" cy="64380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400813" y="4243208"/>
            <a:ext cx="183104" cy="204395"/>
          </a:xfrm>
          <a:prstGeom prst="ellipse">
            <a:avLst/>
          </a:prstGeom>
          <a:solidFill>
            <a:srgbClr val="941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cxnSpLocks/>
            <a:endCxn id="28" idx="7"/>
          </p:cNvCxnSpPr>
          <p:nvPr/>
        </p:nvCxnSpPr>
        <p:spPr>
          <a:xfrm flipH="1">
            <a:off x="7557102" y="3966422"/>
            <a:ext cx="303584" cy="306719"/>
          </a:xfrm>
          <a:prstGeom prst="line">
            <a:avLst/>
          </a:prstGeom>
          <a:ln w="28575">
            <a:solidFill>
              <a:srgbClr val="910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/>
          <p:cNvSpPr/>
          <p:nvPr/>
        </p:nvSpPr>
        <p:spPr>
          <a:xfrm>
            <a:off x="9849659" y="2348125"/>
            <a:ext cx="1885535" cy="1155327"/>
          </a:xfrm>
          <a:prstGeom prst="wedgeRectCallout">
            <a:avLst>
              <a:gd name="adj1" fmla="val -21475"/>
              <a:gd name="adj2" fmla="val 9895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Georgia" panose="02040502050405020303" pitchFamily="18" charset="0"/>
              </a:rPr>
              <a:t>Imposter Feelings</a:t>
            </a:r>
          </a:p>
        </p:txBody>
      </p:sp>
    </p:spTree>
    <p:extLst>
      <p:ext uri="{BB962C8B-B14F-4D97-AF65-F5344CB8AC3E}">
        <p14:creationId xmlns:p14="http://schemas.microsoft.com/office/powerpoint/2010/main" val="2891380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44</a:t>
            </a:fld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591642729"/>
              </p:ext>
            </p:extLst>
          </p:nvPr>
        </p:nvGraphicFramePr>
        <p:xfrm>
          <a:off x="5452580" y="58581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Oval 21"/>
          <p:cNvSpPr/>
          <p:nvPr/>
        </p:nvSpPr>
        <p:spPr>
          <a:xfrm>
            <a:off x="363922" y="1215708"/>
            <a:ext cx="3706701" cy="3554596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3" name="Oval 22"/>
          <p:cNvSpPr/>
          <p:nvPr/>
        </p:nvSpPr>
        <p:spPr>
          <a:xfrm>
            <a:off x="2022256" y="1564844"/>
            <a:ext cx="3523835" cy="3359697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4" name="Oval 23"/>
          <p:cNvSpPr/>
          <p:nvPr/>
        </p:nvSpPr>
        <p:spPr>
          <a:xfrm>
            <a:off x="436059" y="2697110"/>
            <a:ext cx="3311059" cy="3095421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25" name="Oval 24"/>
          <p:cNvSpPr/>
          <p:nvPr/>
        </p:nvSpPr>
        <p:spPr>
          <a:xfrm>
            <a:off x="1871586" y="2970424"/>
            <a:ext cx="3397744" cy="3036499"/>
          </a:xfrm>
          <a:prstGeom prst="ellipse">
            <a:avLst/>
          </a:prstGeom>
          <a:solidFill>
            <a:schemeClr val="tx2">
              <a:lumMod val="75000"/>
              <a:alpha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</p:sp>
      <p:sp>
        <p:nvSpPr>
          <p:cNvPr id="5" name="Oval 4"/>
          <p:cNvSpPr/>
          <p:nvPr/>
        </p:nvSpPr>
        <p:spPr>
          <a:xfrm>
            <a:off x="2574705" y="3183832"/>
            <a:ext cx="614981" cy="5788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cxnSpLocks/>
          </p:cNvCxnSpPr>
          <p:nvPr/>
        </p:nvCxnSpPr>
        <p:spPr>
          <a:xfrm flipH="1">
            <a:off x="2903105" y="2042085"/>
            <a:ext cx="2918674" cy="14667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/>
          </p:cNvCxnSpPr>
          <p:nvPr/>
        </p:nvCxnSpPr>
        <p:spPr>
          <a:xfrm>
            <a:off x="7174572" y="2135596"/>
            <a:ext cx="2630440" cy="14779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4795344" y="3170001"/>
            <a:ext cx="984151" cy="137924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</p:cNvCxnSpPr>
          <p:nvPr/>
        </p:nvCxnSpPr>
        <p:spPr>
          <a:xfrm flipH="1">
            <a:off x="4153042" y="4411104"/>
            <a:ext cx="1626454" cy="7268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7132288" y="3486634"/>
            <a:ext cx="1108329" cy="11255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7046067" y="4371732"/>
            <a:ext cx="1985730" cy="6014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3019" y="349472"/>
            <a:ext cx="4681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/>
              <a:t>Imposter Feelings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625194" y="349472"/>
            <a:ext cx="1942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u="sng" dirty="0"/>
              <a:t>Reality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664110" y="3314036"/>
            <a:ext cx="1657826" cy="2123658"/>
          </a:xfrm>
          <a:prstGeom prst="rect">
            <a:avLst/>
          </a:prstGeom>
          <a:solidFill>
            <a:srgbClr val="8897A8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What</a:t>
            </a:r>
          </a:p>
          <a:p>
            <a:pPr algn="ctr"/>
            <a:r>
              <a:rPr lang="en-US" sz="4400" dirty="0"/>
              <a:t>others</a:t>
            </a:r>
          </a:p>
          <a:p>
            <a:pPr algn="ctr"/>
            <a:r>
              <a:rPr lang="en-US" sz="4400" dirty="0"/>
              <a:t>know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38687" y="1318810"/>
            <a:ext cx="1708673" cy="1446550"/>
          </a:xfrm>
          <a:prstGeom prst="rect">
            <a:avLst/>
          </a:prstGeom>
          <a:solidFill>
            <a:srgbClr val="FF7F7F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dirty="0"/>
              <a:t>What I</a:t>
            </a:r>
          </a:p>
          <a:p>
            <a:pPr algn="ctr"/>
            <a:r>
              <a:rPr lang="en-US" sz="4400" dirty="0"/>
              <a:t>know</a:t>
            </a:r>
          </a:p>
        </p:txBody>
      </p:sp>
    </p:spTree>
    <p:extLst>
      <p:ext uri="{BB962C8B-B14F-4D97-AF65-F5344CB8AC3E}">
        <p14:creationId xmlns:p14="http://schemas.microsoft.com/office/powerpoint/2010/main" val="106143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The 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 Feelings Cycle</a:t>
            </a:r>
          </a:p>
        </p:txBody>
      </p:sp>
    </p:spTree>
    <p:extLst>
      <p:ext uri="{BB962C8B-B14F-4D97-AF65-F5344CB8AC3E}">
        <p14:creationId xmlns:p14="http://schemas.microsoft.com/office/powerpoint/2010/main" val="39184016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46</a:t>
            </a:fld>
            <a:endParaRPr lang="en-US" dirty="0"/>
          </a:p>
        </p:txBody>
      </p:sp>
      <p:pic>
        <p:nvPicPr>
          <p:cNvPr id="1026" name="Picture 2" descr="Every time you have to get something don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276" y="165100"/>
            <a:ext cx="9258424" cy="601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69303" y="165100"/>
            <a:ext cx="2417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999999"/>
                </a:solidFill>
                <a:latin typeface="Proxima Nova"/>
              </a:rPr>
              <a:t>Kristin Chirico/</a:t>
            </a:r>
            <a:r>
              <a:rPr lang="en-US" i="1" dirty="0" err="1">
                <a:solidFill>
                  <a:srgbClr val="999999"/>
                </a:solidFill>
                <a:latin typeface="Proxima Nova"/>
              </a:rPr>
              <a:t>BuzzFeed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4300" y="6091672"/>
            <a:ext cx="69977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https://www.buzzfeed.com/kristinchirico/13-charts-that-will-make-total-sense-to-people-with-impostor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7065952D-1D75-4AB8-9844-6F4AFE97184C}"/>
              </a:ext>
            </a:extLst>
          </p:cNvPr>
          <p:cNvSpPr/>
          <p:nvPr/>
        </p:nvSpPr>
        <p:spPr>
          <a:xfrm>
            <a:off x="1448496" y="4183965"/>
            <a:ext cx="659006" cy="6841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7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rrow: Right 21"/>
          <p:cNvSpPr/>
          <p:nvPr/>
        </p:nvSpPr>
        <p:spPr>
          <a:xfrm rot="5400000">
            <a:off x="7006117" y="3718585"/>
            <a:ext cx="2546052" cy="55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37760" y="1907610"/>
            <a:ext cx="6439985" cy="77275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8445" y="402210"/>
            <a:ext cx="3634197" cy="1038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Achievement-related Tasks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8444" y="3000069"/>
            <a:ext cx="3634198" cy="27896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Perceived Fraudulence</a:t>
            </a:r>
          </a:p>
          <a:p>
            <a:pPr algn="ctr"/>
            <a:r>
              <a:rPr lang="en-US" sz="3200" dirty="0"/>
              <a:t>Increased self-doubt</a:t>
            </a:r>
          </a:p>
          <a:p>
            <a:pPr algn="ctr"/>
            <a:r>
              <a:rPr lang="en-US" sz="3200" dirty="0"/>
              <a:t>Depression</a:t>
            </a:r>
          </a:p>
          <a:p>
            <a:pPr algn="ctr"/>
            <a:r>
              <a:rPr lang="en-US" sz="3200" dirty="0"/>
              <a:t>Anxiety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36758" y="5278532"/>
            <a:ext cx="4734142" cy="51117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Discount positive feedback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09231" y="3039825"/>
            <a:ext cx="3600033" cy="155795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Accomplishment </a:t>
            </a:r>
          </a:p>
          <a:p>
            <a:pPr algn="ctr"/>
            <a:r>
              <a:rPr lang="en-US" sz="3200" dirty="0"/>
              <a:t>Feeling of relief</a:t>
            </a:r>
          </a:p>
          <a:p>
            <a:pPr algn="ctr"/>
            <a:r>
              <a:rPr lang="en-US" sz="3200" dirty="0"/>
              <a:t>Positive feedback</a:t>
            </a:r>
          </a:p>
        </p:txBody>
      </p:sp>
      <p:sp>
        <p:nvSpPr>
          <p:cNvPr id="16" name="Rectangle: Rounded Corners 15"/>
          <p:cNvSpPr/>
          <p:nvPr/>
        </p:nvSpPr>
        <p:spPr>
          <a:xfrm>
            <a:off x="8329434" y="2051424"/>
            <a:ext cx="2893807" cy="489240"/>
          </a:xfrm>
          <a:prstGeom prst="roundRect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Procrastination</a:t>
            </a:r>
          </a:p>
        </p:txBody>
      </p:sp>
      <p:sp>
        <p:nvSpPr>
          <p:cNvPr id="17" name="Rectangle: Rounded Corners 16"/>
          <p:cNvSpPr/>
          <p:nvPr/>
        </p:nvSpPr>
        <p:spPr>
          <a:xfrm>
            <a:off x="5103800" y="2049368"/>
            <a:ext cx="3132268" cy="489240"/>
          </a:xfrm>
          <a:prstGeom prst="roundRect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Over-preparation</a:t>
            </a:r>
          </a:p>
        </p:txBody>
      </p:sp>
      <p:sp>
        <p:nvSpPr>
          <p:cNvPr id="19" name="Arrow: Right 18"/>
          <p:cNvSpPr/>
          <p:nvPr/>
        </p:nvSpPr>
        <p:spPr>
          <a:xfrm>
            <a:off x="4270062" y="636372"/>
            <a:ext cx="830078" cy="55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/>
          <p:cNvSpPr/>
          <p:nvPr/>
        </p:nvSpPr>
        <p:spPr>
          <a:xfrm rot="7742747">
            <a:off x="6736656" y="1332935"/>
            <a:ext cx="899573" cy="327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/>
          <p:cNvSpPr/>
          <p:nvPr/>
        </p:nvSpPr>
        <p:spPr>
          <a:xfrm rot="3039424">
            <a:off x="9009592" y="1332575"/>
            <a:ext cx="918690" cy="3272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7560" y="604139"/>
            <a:ext cx="6183167" cy="64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Anxiety, Self-doubt, Worry</a:t>
            </a:r>
          </a:p>
        </p:txBody>
      </p:sp>
      <p:sp>
        <p:nvSpPr>
          <p:cNvPr id="24" name="Arrow: Right 23"/>
          <p:cNvSpPr/>
          <p:nvPr/>
        </p:nvSpPr>
        <p:spPr>
          <a:xfrm rot="10800000">
            <a:off x="4270062" y="5251969"/>
            <a:ext cx="1494997" cy="55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/>
          <p:cNvSpPr/>
          <p:nvPr/>
        </p:nvSpPr>
        <p:spPr>
          <a:xfrm rot="16200000">
            <a:off x="1743297" y="1946549"/>
            <a:ext cx="1483241" cy="55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/>
          <p:cNvSpPr/>
          <p:nvPr/>
        </p:nvSpPr>
        <p:spPr>
          <a:xfrm>
            <a:off x="566071" y="695178"/>
            <a:ext cx="659006" cy="6841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onnector: Elbow 32"/>
          <p:cNvCxnSpPr/>
          <p:nvPr/>
        </p:nvCxnSpPr>
        <p:spPr>
          <a:xfrm rot="16200000" flipH="1">
            <a:off x="4526184" y="3640583"/>
            <a:ext cx="2544377" cy="731520"/>
          </a:xfrm>
          <a:prstGeom prst="bentConnector3">
            <a:avLst>
              <a:gd name="adj1" fmla="val 32242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036279" y="4028088"/>
            <a:ext cx="1106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Effort</a:t>
            </a:r>
          </a:p>
        </p:txBody>
      </p:sp>
      <p:cxnSp>
        <p:nvCxnSpPr>
          <p:cNvPr id="35" name="Connector: Elbow 34"/>
          <p:cNvCxnSpPr>
            <a:cxnSpLocks/>
          </p:cNvCxnSpPr>
          <p:nvPr/>
        </p:nvCxnSpPr>
        <p:spPr>
          <a:xfrm rot="5400000">
            <a:off x="9370181" y="3770946"/>
            <a:ext cx="2553350" cy="461827"/>
          </a:xfrm>
          <a:prstGeom prst="bentConnector3">
            <a:avLst>
              <a:gd name="adj1" fmla="val 32726"/>
            </a:avLst>
          </a:prstGeom>
          <a:ln w="762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0415942" y="4005926"/>
            <a:ext cx="933269" cy="531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Luck</a:t>
            </a:r>
          </a:p>
        </p:txBody>
      </p:sp>
    </p:spTree>
    <p:extLst>
      <p:ext uri="{BB962C8B-B14F-4D97-AF65-F5344CB8AC3E}">
        <p14:creationId xmlns:p14="http://schemas.microsoft.com/office/powerpoint/2010/main" val="4282664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Fear of success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Fear of failure</a:t>
            </a:r>
          </a:p>
        </p:txBody>
      </p:sp>
    </p:spTree>
    <p:extLst>
      <p:ext uri="{BB962C8B-B14F-4D97-AF65-F5344CB8AC3E}">
        <p14:creationId xmlns:p14="http://schemas.microsoft.com/office/powerpoint/2010/main" val="14410184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Negative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self-talk</a:t>
            </a:r>
          </a:p>
        </p:txBody>
      </p:sp>
    </p:spTree>
    <p:extLst>
      <p:ext uri="{BB962C8B-B14F-4D97-AF65-F5344CB8AC3E}">
        <p14:creationId xmlns:p14="http://schemas.microsoft.com/office/powerpoint/2010/main" val="177757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5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</p:spTree>
    <p:extLst>
      <p:ext uri="{BB962C8B-B14F-4D97-AF65-F5344CB8AC3E}">
        <p14:creationId xmlns:p14="http://schemas.microsoft.com/office/powerpoint/2010/main" val="1382152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Failure to try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Failure to apply</a:t>
            </a:r>
          </a:p>
        </p:txBody>
      </p:sp>
    </p:spTree>
    <p:extLst>
      <p:ext uri="{BB962C8B-B14F-4D97-AF65-F5344CB8AC3E}">
        <p14:creationId xmlns:p14="http://schemas.microsoft.com/office/powerpoint/2010/main" val="4249933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Failure to try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where there is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public scrutiny</a:t>
            </a:r>
          </a:p>
        </p:txBody>
      </p:sp>
    </p:spTree>
    <p:extLst>
      <p:ext uri="{BB962C8B-B14F-4D97-AF65-F5344CB8AC3E}">
        <p14:creationId xmlns:p14="http://schemas.microsoft.com/office/powerpoint/2010/main" val="14563901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52</a:t>
            </a:fld>
            <a:endParaRPr lang="en-US" dirty="0"/>
          </a:p>
        </p:txBody>
      </p:sp>
      <p:pic>
        <p:nvPicPr>
          <p:cNvPr id="1026" name="Picture 2" descr="http://www.statisticbrain.com/wp-content/uploads/2015/10/twitter-company-statistics.jpg">
            <a:extLst>
              <a:ext uri="{FF2B5EF4-FFF2-40B4-BE49-F238E27FC236}">
                <a16:creationId xmlns:a16="http://schemas.microsoft.com/office/drawing/2014/main" id="{9B2E8A85-2C73-4B06-B08D-CF56A998D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793" y="1276486"/>
            <a:ext cx="9334062" cy="305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019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53</a:t>
            </a:fld>
            <a:endParaRPr lang="en-US" dirty="0"/>
          </a:p>
        </p:txBody>
      </p:sp>
      <p:pic>
        <p:nvPicPr>
          <p:cNvPr id="1028" name="Picture 4" descr="Image result for slack">
            <a:extLst>
              <a:ext uri="{FF2B5EF4-FFF2-40B4-BE49-F238E27FC236}">
                <a16:creationId xmlns:a16="http://schemas.microsoft.com/office/drawing/2014/main" id="{4C8830D1-91FB-4AFB-826C-D0B982D7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449" y="267286"/>
            <a:ext cx="5247250" cy="524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2416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54</a:t>
            </a:fld>
            <a:endParaRPr lang="en-US" dirty="0"/>
          </a:p>
        </p:txBody>
      </p:sp>
      <p:pic>
        <p:nvPicPr>
          <p:cNvPr id="1032" name="Picture 8" descr="Image result for github'">
            <a:extLst>
              <a:ext uri="{FF2B5EF4-FFF2-40B4-BE49-F238E27FC236}">
                <a16:creationId xmlns:a16="http://schemas.microsoft.com/office/drawing/2014/main" id="{C08EA545-C169-40B7-9B8A-47808B566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6" y="627944"/>
            <a:ext cx="10853817" cy="4023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5964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55</a:t>
            </a:fld>
            <a:endParaRPr lang="en-US" dirty="0"/>
          </a:p>
        </p:txBody>
      </p:sp>
      <p:pic>
        <p:nvPicPr>
          <p:cNvPr id="2050" name="Picture 2" descr="Image result for defcon">
            <a:extLst>
              <a:ext uri="{FF2B5EF4-FFF2-40B4-BE49-F238E27FC236}">
                <a16:creationId xmlns:a16="http://schemas.microsoft.com/office/drawing/2014/main" id="{9A1ED50F-D023-4B45-83DB-2D02CDCE9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53" y="904513"/>
            <a:ext cx="4601231" cy="205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bsidesdc">
            <a:extLst>
              <a:ext uri="{FF2B5EF4-FFF2-40B4-BE49-F238E27FC236}">
                <a16:creationId xmlns:a16="http://schemas.microsoft.com/office/drawing/2014/main" id="{DBC2D757-1135-4C43-979E-728B4A535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793" y="1103523"/>
            <a:ext cx="4178636" cy="178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derbycon">
            <a:extLst>
              <a:ext uri="{FF2B5EF4-FFF2-40B4-BE49-F238E27FC236}">
                <a16:creationId xmlns:a16="http://schemas.microsoft.com/office/drawing/2014/main" id="{77D08BCE-A2A2-485F-AA03-7253C34580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r="18923"/>
          <a:stretch/>
        </p:blipFill>
        <p:spPr bwMode="auto">
          <a:xfrm>
            <a:off x="7678634" y="4011714"/>
            <a:ext cx="3305909" cy="199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3f7muexklyg3r0dc37ttz512.wpengine.netdna-cdn.com/wp-content/uploads/2017/09/ShmooBanner_2018.png">
            <a:extLst>
              <a:ext uri="{FF2B5EF4-FFF2-40B4-BE49-F238E27FC236}">
                <a16:creationId xmlns:a16="http://schemas.microsoft.com/office/drawing/2014/main" id="{E81A244B-2EF5-447A-AC47-583F3191F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1" y="4079388"/>
            <a:ext cx="6476153" cy="185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618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8543" y="25795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Do I have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Feelings?</a:t>
            </a:r>
          </a:p>
        </p:txBody>
      </p:sp>
    </p:spTree>
    <p:extLst>
      <p:ext uri="{BB962C8B-B14F-4D97-AF65-F5344CB8AC3E}">
        <p14:creationId xmlns:p14="http://schemas.microsoft.com/office/powerpoint/2010/main" val="37564271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71600" indent="-1371600">
              <a:buFont typeface="+mj-lt"/>
              <a:buAutoNum type="arabicPeriod"/>
            </a:pPr>
            <a:r>
              <a:rPr lang="en-US" sz="8800" dirty="0">
                <a:latin typeface="Georgia" panose="02040502050405020303" pitchFamily="18" charset="0"/>
              </a:rPr>
              <a:t>Do you feel like a fraud?</a:t>
            </a:r>
          </a:p>
          <a:p>
            <a:pPr marL="1371600" indent="-1371600">
              <a:buFont typeface="+mj-lt"/>
              <a:buAutoNum type="arabicPeriod"/>
            </a:pPr>
            <a:r>
              <a:rPr lang="en-US" sz="8800" dirty="0">
                <a:latin typeface="Georgia" panose="02040502050405020303" pitchFamily="18" charset="0"/>
              </a:rPr>
              <a:t>Are you unable to internalize success?</a:t>
            </a:r>
          </a:p>
        </p:txBody>
      </p:sp>
    </p:spTree>
    <p:extLst>
      <p:ext uri="{BB962C8B-B14F-4D97-AF65-F5344CB8AC3E}">
        <p14:creationId xmlns:p14="http://schemas.microsoft.com/office/powerpoint/2010/main" val="3242650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A continuum of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signs and feelings</a:t>
            </a: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728778" y="2519555"/>
          <a:ext cx="10765970" cy="3831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846711" y="5858267"/>
            <a:ext cx="503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http://paulineroseclance.com/pdf/IPscoringtest.pdf</a:t>
            </a:r>
          </a:p>
        </p:txBody>
      </p:sp>
    </p:spTree>
    <p:extLst>
      <p:ext uri="{BB962C8B-B14F-4D97-AF65-F5344CB8AC3E}">
        <p14:creationId xmlns:p14="http://schemas.microsoft.com/office/powerpoint/2010/main" val="33327897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There are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online tests</a:t>
            </a:r>
          </a:p>
          <a:p>
            <a:pPr algn="ctr"/>
            <a:endParaRPr lang="en-US" sz="7200" dirty="0">
              <a:latin typeface="Georgia" panose="02040502050405020303" pitchFamily="18" charset="0"/>
            </a:endParaRPr>
          </a:p>
          <a:p>
            <a:pPr algn="ctr"/>
            <a:r>
              <a:rPr lang="en-US" sz="8800" dirty="0">
                <a:latin typeface="Georgia" panose="02040502050405020303" pitchFamily="18" charset="0"/>
              </a:rPr>
              <a:t>https://goo.gl/aNzrVc</a:t>
            </a:r>
          </a:p>
        </p:txBody>
      </p:sp>
    </p:spTree>
    <p:extLst>
      <p:ext uri="{BB962C8B-B14F-4D97-AF65-F5344CB8AC3E}">
        <p14:creationId xmlns:p14="http://schemas.microsoft.com/office/powerpoint/2010/main" val="465976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6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</p:txBody>
      </p:sp>
    </p:spTree>
    <p:extLst>
      <p:ext uri="{BB962C8B-B14F-4D97-AF65-F5344CB8AC3E}">
        <p14:creationId xmlns:p14="http://schemas.microsoft.com/office/powerpoint/2010/main" val="3675697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9600" dirty="0">
              <a:latin typeface="Georgia" panose="02040502050405020303" pitchFamily="18" charset="0"/>
            </a:endParaRP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#</a:t>
            </a:r>
            <a:r>
              <a:rPr lang="en-US" sz="9600" dirty="0" err="1">
                <a:latin typeface="Georgia" panose="02040502050405020303" pitchFamily="18" charset="0"/>
              </a:rPr>
              <a:t>You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Are</a:t>
            </a:r>
            <a:r>
              <a:rPr lang="en-US" sz="9600" dirty="0" err="1">
                <a:latin typeface="Georgia" panose="02040502050405020303" pitchFamily="18" charset="0"/>
              </a:rPr>
              <a:t>Not</a:t>
            </a:r>
            <a:r>
              <a:rPr lang="en-US" sz="9600" dirty="0" err="1">
                <a:solidFill>
                  <a:schemeClr val="accent1">
                    <a:lumMod val="75000"/>
                  </a:schemeClr>
                </a:solidFill>
                <a:latin typeface="Georgia" panose="02040502050405020303" pitchFamily="18" charset="0"/>
              </a:rPr>
              <a:t>Alone</a:t>
            </a:r>
            <a:endParaRPr lang="en-US" sz="9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546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People with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 Feelings</a:t>
            </a:r>
          </a:p>
          <a:p>
            <a:pPr algn="ctr"/>
            <a:r>
              <a:rPr lang="en-US" sz="9600" i="1" dirty="0">
                <a:latin typeface="Georgia" panose="02040502050405020303" pitchFamily="18" charset="0"/>
              </a:rPr>
              <a:t>suffer in silence</a:t>
            </a:r>
          </a:p>
        </p:txBody>
      </p:sp>
    </p:spTree>
    <p:extLst>
      <p:ext uri="{BB962C8B-B14F-4D97-AF65-F5344CB8AC3E}">
        <p14:creationId xmlns:p14="http://schemas.microsoft.com/office/powerpoint/2010/main" val="4727997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834731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i="1" dirty="0">
                <a:latin typeface="Georgia" panose="02040502050405020303" pitchFamily="18" charset="0"/>
              </a:rPr>
              <a:t>Work to overcome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Imposter Feelings</a:t>
            </a:r>
          </a:p>
        </p:txBody>
      </p:sp>
    </p:spTree>
    <p:extLst>
      <p:ext uri="{BB962C8B-B14F-4D97-AF65-F5344CB8AC3E}">
        <p14:creationId xmlns:p14="http://schemas.microsoft.com/office/powerpoint/2010/main" val="112119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Recognize</a:t>
            </a:r>
          </a:p>
          <a:p>
            <a:pPr algn="ctr"/>
            <a:r>
              <a:rPr lang="en-US" sz="9600" i="1" dirty="0">
                <a:latin typeface="Georgia" panose="02040502050405020303" pitchFamily="18" charset="0"/>
              </a:rPr>
              <a:t>trigger</a:t>
            </a:r>
            <a:r>
              <a:rPr lang="en-US" sz="9600" dirty="0">
                <a:latin typeface="Georgia" panose="02040502050405020303" pitchFamily="18" charset="0"/>
              </a:rPr>
              <a:t> feelings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 situations</a:t>
            </a:r>
          </a:p>
          <a:p>
            <a:pPr algn="ctr"/>
            <a:endParaRPr lang="en-US" sz="96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400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764392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Identify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your feelings</a:t>
            </a:r>
          </a:p>
        </p:txBody>
      </p:sp>
    </p:spTree>
    <p:extLst>
      <p:ext uri="{BB962C8B-B14F-4D97-AF65-F5344CB8AC3E}">
        <p14:creationId xmlns:p14="http://schemas.microsoft.com/office/powerpoint/2010/main" val="22588208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latin typeface="Georgia" panose="02040502050405020303" pitchFamily="18" charset="0"/>
              </a:rPr>
              <a:t>Talk about it: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8800" dirty="0">
                <a:latin typeface="Georgia" panose="02040502050405020303" pitchFamily="18" charset="0"/>
              </a:rPr>
              <a:t>to yourself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8800" dirty="0">
                <a:latin typeface="Georgia" panose="02040502050405020303" pitchFamily="18" charset="0"/>
              </a:rPr>
              <a:t>to a mentor/friend</a:t>
            </a:r>
          </a:p>
          <a:p>
            <a:pPr marL="1600200" lvl="1" indent="-1143000">
              <a:buFont typeface="Arial" panose="020B0604020202020204" pitchFamily="34" charset="0"/>
              <a:buChar char="•"/>
            </a:pPr>
            <a:r>
              <a:rPr lang="en-US" sz="8800" dirty="0">
                <a:latin typeface="Georgia" panose="02040502050405020303" pitchFamily="18" charset="0"/>
              </a:rPr>
              <a:t>to a professional</a:t>
            </a:r>
          </a:p>
        </p:txBody>
      </p:sp>
    </p:spTree>
    <p:extLst>
      <p:ext uri="{BB962C8B-B14F-4D97-AF65-F5344CB8AC3E}">
        <p14:creationId xmlns:p14="http://schemas.microsoft.com/office/powerpoint/2010/main" val="10168434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Stop looking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at the experts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 look at where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you have been</a:t>
            </a:r>
          </a:p>
        </p:txBody>
      </p:sp>
    </p:spTree>
    <p:extLst>
      <p:ext uri="{BB962C8B-B14F-4D97-AF65-F5344CB8AC3E}">
        <p14:creationId xmlns:p14="http://schemas.microsoft.com/office/powerpoint/2010/main" val="1867359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Track your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achievements,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accomplishments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 progress</a:t>
            </a:r>
          </a:p>
        </p:txBody>
      </p:sp>
    </p:spTree>
    <p:extLst>
      <p:ext uri="{BB962C8B-B14F-4D97-AF65-F5344CB8AC3E}">
        <p14:creationId xmlns:p14="http://schemas.microsoft.com/office/powerpoint/2010/main" val="3481744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eorgia" panose="02040502050405020303" pitchFamily="18" charset="0"/>
              </a:rPr>
              <a:t>OWN</a:t>
            </a:r>
            <a:r>
              <a:rPr lang="en-US" sz="9600" dirty="0">
                <a:latin typeface="Georgia" panose="02040502050405020303" pitchFamily="18" charset="0"/>
              </a:rPr>
              <a:t> your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achievements,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accomplishments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and progress</a:t>
            </a:r>
          </a:p>
        </p:txBody>
      </p:sp>
    </p:spTree>
    <p:extLst>
      <p:ext uri="{BB962C8B-B14F-4D97-AF65-F5344CB8AC3E}">
        <p14:creationId xmlns:p14="http://schemas.microsoft.com/office/powerpoint/2010/main" val="849276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1518" y="3024776"/>
            <a:ext cx="10042328" cy="294992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Georgia" panose="02040502050405020303" pitchFamily="18" charset="0"/>
              </a:rPr>
              <a:t>Avoid using</a:t>
            </a:r>
          </a:p>
          <a:p>
            <a:pPr algn="ctr"/>
            <a:r>
              <a:rPr lang="en-US" sz="8800" i="1" dirty="0">
                <a:latin typeface="Georgia" panose="02040502050405020303" pitchFamily="18" charset="0"/>
              </a:rPr>
              <a:t>minimizing language</a:t>
            </a:r>
            <a:endParaRPr lang="en-US" sz="8800" dirty="0">
              <a:latin typeface="Georgia" panose="020405020504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9781" y="3181293"/>
            <a:ext cx="59059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latin typeface="Georgia" panose="02040502050405020303" pitchFamily="18" charset="0"/>
              </a:rPr>
              <a:t>pretty sure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latin typeface="Georgia" panose="02040502050405020303" pitchFamily="18" charset="0"/>
              </a:rPr>
              <a:t>kind of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70048" y="3181293"/>
            <a:ext cx="329258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latin typeface="Georgia" panose="02040502050405020303" pitchFamily="18" charset="0"/>
              </a:rPr>
              <a:t>just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chemeClr val="bg1"/>
                </a:solidFill>
                <a:latin typeface="Georgia" panose="02040502050405020303" pitchFamily="18" charset="0"/>
              </a:rPr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386572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29427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Practice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accepting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compliments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5C161E-065B-4D07-9956-4D5AAE4F6617}"/>
              </a:ext>
            </a:extLst>
          </p:cNvPr>
          <p:cNvSpPr/>
          <p:nvPr/>
        </p:nvSpPr>
        <p:spPr>
          <a:xfrm>
            <a:off x="529558" y="5911928"/>
            <a:ext cx="7432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http://www.growhealthylife.com/8-ways-to-combat-imposter-syndrome/</a:t>
            </a:r>
          </a:p>
        </p:txBody>
      </p:sp>
    </p:spTree>
    <p:extLst>
      <p:ext uri="{BB962C8B-B14F-4D97-AF65-F5344CB8AC3E}">
        <p14:creationId xmlns:p14="http://schemas.microsoft.com/office/powerpoint/2010/main" val="3199730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You a </a:t>
            </a:r>
            <a:r>
              <a:rPr lang="en-US" sz="9600" i="1" dirty="0">
                <a:latin typeface="Georgia" panose="02040502050405020303" pitchFamily="18" charset="0"/>
              </a:rPr>
              <a:t>perfectionist</a:t>
            </a:r>
            <a:r>
              <a:rPr lang="en-US" sz="9600" dirty="0">
                <a:latin typeface="Georgia" panose="02040502050405020303" pitchFamily="18" charset="0"/>
              </a:rPr>
              <a:t>?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Work until it is</a:t>
            </a:r>
          </a:p>
          <a:p>
            <a:pPr algn="ctr"/>
            <a:r>
              <a:rPr lang="en-US" sz="9600" b="1" dirty="0">
                <a:latin typeface="Georgia" panose="02040502050405020303" pitchFamily="18" charset="0"/>
              </a:rPr>
              <a:t>good enough</a:t>
            </a:r>
          </a:p>
        </p:txBody>
      </p:sp>
    </p:spTree>
    <p:extLst>
      <p:ext uri="{BB962C8B-B14F-4D97-AF65-F5344CB8AC3E}">
        <p14:creationId xmlns:p14="http://schemas.microsoft.com/office/powerpoint/2010/main" val="25888935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Put a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time limit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on revising 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9078BE-08AD-48F1-A5D9-C8D65A3C3E00}"/>
              </a:ext>
            </a:extLst>
          </p:cNvPr>
          <p:cNvSpPr/>
          <p:nvPr/>
        </p:nvSpPr>
        <p:spPr>
          <a:xfrm>
            <a:off x="529558" y="5911928"/>
            <a:ext cx="7432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http://www.growhealthylife.com/8-ways-to-combat-imposter-syndrome/</a:t>
            </a:r>
          </a:p>
        </p:txBody>
      </p:sp>
    </p:spTree>
    <p:extLst>
      <p:ext uri="{BB962C8B-B14F-4D97-AF65-F5344CB8AC3E}">
        <p14:creationId xmlns:p14="http://schemas.microsoft.com/office/powerpoint/2010/main" val="20636234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1685"/>
            <a:ext cx="114348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Georgia" panose="02040502050405020303" pitchFamily="18" charset="0"/>
              </a:rPr>
              <a:t>This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will</a:t>
            </a:r>
          </a:p>
          <a:p>
            <a:pPr algn="ctr"/>
            <a:r>
              <a:rPr lang="en-US" sz="9600" dirty="0">
                <a:latin typeface="Georgia" panose="02040502050405020303" pitchFamily="18" charset="0"/>
              </a:rPr>
              <a:t>take time</a:t>
            </a:r>
          </a:p>
        </p:txBody>
      </p:sp>
    </p:spTree>
    <p:extLst>
      <p:ext uri="{BB962C8B-B14F-4D97-AF65-F5344CB8AC3E}">
        <p14:creationId xmlns:p14="http://schemas.microsoft.com/office/powerpoint/2010/main" val="8283961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0" y="358856"/>
            <a:ext cx="11257020" cy="57541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880" y="358856"/>
            <a:ext cx="11257020" cy="1754326"/>
          </a:xfrm>
          <a:prstGeom prst="rect">
            <a:avLst/>
          </a:prstGeom>
          <a:solidFill>
            <a:schemeClr val="accent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Nickolas Means, </a:t>
            </a:r>
            <a:r>
              <a:rPr lang="en-US" sz="3600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"You are Not an Impostor"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2014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RailsConf</a:t>
            </a: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 YouTube Video 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onsole" panose="020B0609040504020204" pitchFamily="49" charset="0"/>
              </a:rPr>
              <a:t>https://goo.gl/c27q73</a:t>
            </a:r>
          </a:p>
        </p:txBody>
      </p:sp>
    </p:spTree>
    <p:extLst>
      <p:ext uri="{BB962C8B-B14F-4D97-AF65-F5344CB8AC3E}">
        <p14:creationId xmlns:p14="http://schemas.microsoft.com/office/powerpoint/2010/main" val="477345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1073882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latin typeface="Georgia" panose="02040502050405020303" pitchFamily="18" charset="0"/>
              </a:rPr>
              <a:t>high-functioning imposter</a:t>
            </a:r>
          </a:p>
        </p:txBody>
      </p:sp>
    </p:spTree>
    <p:extLst>
      <p:ext uri="{BB962C8B-B14F-4D97-AF65-F5344CB8AC3E}">
        <p14:creationId xmlns:p14="http://schemas.microsoft.com/office/powerpoint/2010/main" val="20885630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308600" y="2808738"/>
            <a:ext cx="6273800" cy="3071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z="1200" smtClean="0"/>
              <a:t>76</a:t>
            </a:fld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388881" y="208773"/>
            <a:ext cx="1128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>
                <a:latin typeface="Georgia" panose="02040502050405020303" pitchFamily="18" charset="0"/>
              </a:rPr>
              <a:t>Imposter Feelings Resources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4294967295"/>
          </p:nvPr>
        </p:nvSpPr>
        <p:spPr>
          <a:xfrm>
            <a:off x="4793047" y="6459785"/>
            <a:ext cx="3127064" cy="365125"/>
          </a:xfrm>
        </p:spPr>
        <p:txBody>
          <a:bodyPr/>
          <a:lstStyle/>
          <a:p>
            <a:r>
              <a:rPr lang="en-US" dirty="0"/>
              <a:t>©2017 Spotlight Infosec LLC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0879" y="1132103"/>
            <a:ext cx="94656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Georgia" panose="02040502050405020303" pitchFamily="18" charset="0"/>
              </a:rPr>
              <a:t>https://goo.gl/c8txwQ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7572" y="2808738"/>
            <a:ext cx="422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Georgia" panose="02040502050405020303" pitchFamily="18" charset="0"/>
              </a:rPr>
              <a:t>Micah Hoffman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87175" y="3839827"/>
            <a:ext cx="4087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eorgia" panose="02040502050405020303" pitchFamily="18" charset="0"/>
              </a:rPr>
              <a:t>@WebBreacher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6400" y="4870916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eorgia" panose="02040502050405020303" pitchFamily="18" charset="0"/>
              </a:rPr>
              <a:t>https://webbreacher.com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6" t="20268" r="5061" b="17321"/>
          <a:stretch/>
        </p:blipFill>
        <p:spPr>
          <a:xfrm>
            <a:off x="795958" y="2959253"/>
            <a:ext cx="4031571" cy="27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0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Nobel Prize for Physics</a:t>
            </a:r>
          </a:p>
        </p:txBody>
      </p:sp>
    </p:spTree>
    <p:extLst>
      <p:ext uri="{BB962C8B-B14F-4D97-AF65-F5344CB8AC3E}">
        <p14:creationId xmlns:p14="http://schemas.microsoft.com/office/powerpoint/2010/main" val="1183555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9</a:t>
            </a:fld>
            <a:endParaRPr lang="en-US" dirty="0"/>
          </a:p>
        </p:txBody>
      </p:sp>
      <p:pic>
        <p:nvPicPr>
          <p:cNvPr id="1026" name="Picture 2" descr="https://www.depts.ttu.edu/vpr/scholarly-messenger/Images/einstein-quot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2"/>
          <a:stretch/>
        </p:blipFill>
        <p:spPr bwMode="auto">
          <a:xfrm>
            <a:off x="431981" y="580913"/>
            <a:ext cx="4107746" cy="462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65638" y="580913"/>
            <a:ext cx="703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Georgia" panose="02040502050405020303" pitchFamily="18" charset="0"/>
              </a:rPr>
              <a:t>Albert Einstein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DD8-E33C-40FC-ACF8-1FEC23BCD5C3}"/>
              </a:ext>
            </a:extLst>
          </p:cNvPr>
          <p:cNvSpPr txBox="1"/>
          <p:nvPr/>
        </p:nvSpPr>
        <p:spPr>
          <a:xfrm>
            <a:off x="4985341" y="2110153"/>
            <a:ext cx="65973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Created Theory of Relativity in 1905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E=MC</a:t>
            </a:r>
            <a:r>
              <a:rPr lang="en-US" sz="3200" baseline="30000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Nobel Prize for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Gravitational waves</a:t>
            </a:r>
          </a:p>
        </p:txBody>
      </p:sp>
    </p:spTree>
    <p:extLst>
      <p:ext uri="{BB962C8B-B14F-4D97-AF65-F5344CB8AC3E}">
        <p14:creationId xmlns:p14="http://schemas.microsoft.com/office/powerpoint/2010/main" val="20972108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2301</TotalTime>
  <Words>1444</Words>
  <Application>Microsoft Office PowerPoint</Application>
  <PresentationFormat>Widescreen</PresentationFormat>
  <Paragraphs>392</Paragraphs>
  <Slides>76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Georgia</vt:lpstr>
      <vt:lpstr>Lucida Console</vt:lpstr>
      <vt:lpstr>Proxima Nova</vt:lpstr>
      <vt:lpstr>Retrospect</vt:lpstr>
      <vt:lpstr>Imposter Syndrome: I Don't Feel Like Who You Think I Am.</vt:lpstr>
      <vt:lpstr>Who am 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Booz Allen Hamilton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Micah Hoffman</dc:creator>
  <cp:lastModifiedBy>Micah Hoffman</cp:lastModifiedBy>
  <cp:revision>552</cp:revision>
  <dcterms:created xsi:type="dcterms:W3CDTF">2016-04-23T21:28:55Z</dcterms:created>
  <dcterms:modified xsi:type="dcterms:W3CDTF">2017-10-07T18:16:31Z</dcterms:modified>
</cp:coreProperties>
</file>